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4" r:id="rId3"/>
    <p:sldId id="303" r:id="rId5"/>
    <p:sldId id="312" r:id="rId6"/>
    <p:sldId id="342" r:id="rId7"/>
    <p:sldId id="328" r:id="rId8"/>
    <p:sldId id="367" r:id="rId9"/>
    <p:sldId id="313" r:id="rId10"/>
    <p:sldId id="344" r:id="rId11"/>
    <p:sldId id="368" r:id="rId12"/>
    <p:sldId id="330" r:id="rId13"/>
    <p:sldId id="329" r:id="rId14"/>
    <p:sldId id="314" r:id="rId15"/>
    <p:sldId id="345" r:id="rId16"/>
    <p:sldId id="333" r:id="rId17"/>
    <p:sldId id="326" r:id="rId18"/>
    <p:sldId id="339" r:id="rId19"/>
    <p:sldId id="315" r:id="rId20"/>
    <p:sldId id="334" r:id="rId21"/>
    <p:sldId id="343" r:id="rId22"/>
    <p:sldId id="349" r:id="rId23"/>
    <p:sldId id="35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9" autoAdjust="0"/>
    <p:restoredTop sz="94660"/>
  </p:normalViewPr>
  <p:slideViewPr>
    <p:cSldViewPr snapToGrid="0">
      <p:cViewPr varScale="1">
        <p:scale>
          <a:sx n="113" d="100"/>
          <a:sy n="113" d="100"/>
        </p:scale>
        <p:origin x="228" y="84"/>
      </p:cViewPr>
      <p:guideLst>
        <p:guide pos="3787"/>
        <p:guide orient="horz" pos="2100"/>
      </p:guideLst>
    </p:cSldViewPr>
  </p:slideViewPr>
  <p:notesTextViewPr>
    <p:cViewPr>
      <p:scale>
        <a:sx n="1" d="1"/>
        <a:sy n="1" d="1"/>
      </p:scale>
      <p:origin x="0" y="0"/>
    </p:cViewPr>
  </p:notesTextViewPr>
  <p:sorterViewPr>
    <p:cViewPr>
      <p:scale>
        <a:sx n="66" d="100"/>
        <a:sy n="66" d="100"/>
      </p:scale>
      <p:origin x="0" y="-1296"/>
    </p:cViewPr>
  </p:sorterViewPr>
  <p:notesViewPr>
    <p:cSldViewPr snapToGrid="0">
      <p:cViewPr varScale="1">
        <p:scale>
          <a:sx n="67" d="100"/>
          <a:sy n="67" d="100"/>
        </p:scale>
        <p:origin x="3744"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1290878778697"/>
          <c:y val="0.0346685288272652"/>
          <c:w val="0.98587091212213"/>
          <c:h val="0.963680588847627"/>
        </c:manualLayout>
      </c:layout>
      <c:lineChart>
        <c:grouping val="standard"/>
        <c:varyColors val="0"/>
        <c:ser>
          <c:idx val="0"/>
          <c:order val="0"/>
          <c:tx>
            <c:strRef>
              <c:f>Sheet1!$B$1</c:f>
              <c:strCache>
                <c:ptCount val="1"/>
                <c:pt idx="0">
                  <c:v>Series 1</c:v>
                </c:pt>
              </c:strCache>
            </c:strRef>
          </c:tx>
          <c:spPr>
            <a:ln w="28575" cap="rnd">
              <a:solidFill>
                <a:srgbClr val="BFBFBF"/>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w="28575" cap="rnd">
              <a:solidFill>
                <a:schemeClr val="tx1">
                  <a:lumMod val="85000"/>
                  <a:lumOff val="15000"/>
                </a:schemeClr>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spPr>
            <a:ln w="28575" cap="rnd">
              <a:solidFill>
                <a:srgbClr val="D1C1AC"/>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1"/>
          <c:showCatName val="0"/>
          <c:showSerName val="0"/>
          <c:showPercent val="0"/>
          <c:showBubbleSize val="0"/>
        </c:dLbls>
        <c:marker val="0"/>
        <c:smooth val="0"/>
        <c:axId val="358173440"/>
        <c:axId val="358170696"/>
      </c:lineChart>
      <c:catAx>
        <c:axId val="3581734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358170696"/>
        <c:crosses val="autoZero"/>
        <c:auto val="1"/>
        <c:lblAlgn val="ctr"/>
        <c:lblOffset val="100"/>
        <c:noMultiLvlLbl val="0"/>
      </c:catAx>
      <c:valAx>
        <c:axId val="35817069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3581734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31750" cap="rnd">
              <a:noFill/>
              <a:round/>
            </a:ln>
            <a:effectLst/>
          </c:spPr>
          <c:marker>
            <c:symbol val="none"/>
          </c:marker>
          <c:dLbls>
            <c:delete val="1"/>
          </c:dLbls>
          <c:cat>
            <c:numRef>
              <c:f>Sheet1!$A$2:$A$6</c:f>
              <c:numCache>
                <c:formatCode>m/d/yy</c:formatCode>
                <c:ptCount val="5"/>
                <c:pt idx="0" c:formatCode="m/d/yy">
                  <c:v>37261</c:v>
                </c:pt>
                <c:pt idx="1" c:formatCode="m/d/yy">
                  <c:v>37262</c:v>
                </c:pt>
                <c:pt idx="2" c:formatCode="m/d/yy">
                  <c:v>37263</c:v>
                </c:pt>
                <c:pt idx="3" c:formatCode="m/d/yy">
                  <c:v>37264</c:v>
                </c:pt>
                <c:pt idx="4" c:formatCode="m/d/yy">
                  <c:v>37265</c:v>
                </c:pt>
              </c:numCache>
            </c:numRef>
          </c:cat>
          <c:val>
            <c:numRef>
              <c:f>Sheet1!$B$2:$B$6</c:f>
              <c:numCache>
                <c:formatCode>General</c:formatCode>
                <c:ptCount val="5"/>
                <c:pt idx="0">
                  <c:v>44</c:v>
                </c:pt>
                <c:pt idx="1">
                  <c:v>25</c:v>
                </c:pt>
                <c:pt idx="2">
                  <c:v>38</c:v>
                </c:pt>
                <c:pt idx="3">
                  <c:v>50</c:v>
                </c:pt>
                <c:pt idx="4">
                  <c:v>34</c:v>
                </c:pt>
              </c:numCache>
            </c:numRef>
          </c:val>
          <c:smooth val="0"/>
        </c:ser>
        <c:ser>
          <c:idx val="1"/>
          <c:order val="1"/>
          <c:tx>
            <c:strRef>
              <c:f>Sheet1!$C$1</c:f>
              <c:strCache>
                <c:ptCount val="1"/>
                <c:pt idx="0">
                  <c:v>High</c:v>
                </c:pt>
              </c:strCache>
            </c:strRef>
          </c:tx>
          <c:spPr>
            <a:ln w="31750" cap="rnd">
              <a:noFill/>
              <a:round/>
            </a:ln>
            <a:effectLst/>
          </c:spPr>
          <c:marker>
            <c:symbol val="none"/>
          </c:marker>
          <c:dLbls>
            <c:delete val="1"/>
          </c:dLbls>
          <c:cat>
            <c:numRef>
              <c:f>Sheet1!$A$2:$A$6</c:f>
              <c:numCache>
                <c:formatCode>m/d/yy</c:formatCode>
                <c:ptCount val="5"/>
                <c:pt idx="0" c:formatCode="m/d/yy">
                  <c:v>37261</c:v>
                </c:pt>
                <c:pt idx="1" c:formatCode="m/d/yy">
                  <c:v>37262</c:v>
                </c:pt>
                <c:pt idx="2" c:formatCode="m/d/yy">
                  <c:v>37263</c:v>
                </c:pt>
                <c:pt idx="3" c:formatCode="m/d/yy">
                  <c:v>37264</c:v>
                </c:pt>
                <c:pt idx="4" c:formatCode="m/d/yy">
                  <c:v>37265</c:v>
                </c:pt>
              </c:numCache>
            </c:numRef>
          </c:cat>
          <c:val>
            <c:numRef>
              <c:f>Sheet1!$C$2:$C$6</c:f>
              <c:numCache>
                <c:formatCode>General</c:formatCode>
                <c:ptCount val="5"/>
                <c:pt idx="0">
                  <c:v>55</c:v>
                </c:pt>
                <c:pt idx="1">
                  <c:v>57</c:v>
                </c:pt>
                <c:pt idx="2">
                  <c:v>57</c:v>
                </c:pt>
                <c:pt idx="3">
                  <c:v>58</c:v>
                </c:pt>
                <c:pt idx="4">
                  <c:v>36</c:v>
                </c:pt>
              </c:numCache>
            </c:numRef>
          </c:val>
          <c:smooth val="0"/>
        </c:ser>
        <c:ser>
          <c:idx val="2"/>
          <c:order val="2"/>
          <c:tx>
            <c:strRef>
              <c:f>Sheet1!$D$1</c:f>
              <c:strCache>
                <c:ptCount val="1"/>
                <c:pt idx="0">
                  <c:v>Low</c:v>
                </c:pt>
              </c:strCache>
            </c:strRef>
          </c:tx>
          <c:spPr>
            <a:ln w="31750" cap="rnd">
              <a:noFill/>
              <a:round/>
            </a:ln>
            <a:effectLst/>
          </c:spPr>
          <c:marker>
            <c:symbol val="none"/>
          </c:marker>
          <c:dLbls>
            <c:delete val="1"/>
          </c:dLbls>
          <c:cat>
            <c:numRef>
              <c:f>Sheet1!$A$2:$A$6</c:f>
              <c:numCache>
                <c:formatCode>m/d/yy</c:formatCode>
                <c:ptCount val="5"/>
                <c:pt idx="0" c:formatCode="m/d/yy">
                  <c:v>37261</c:v>
                </c:pt>
                <c:pt idx="1" c:formatCode="m/d/yy">
                  <c:v>37262</c:v>
                </c:pt>
                <c:pt idx="2" c:formatCode="m/d/yy">
                  <c:v>37263</c:v>
                </c:pt>
                <c:pt idx="3" c:formatCode="m/d/yy">
                  <c:v>37264</c:v>
                </c:pt>
                <c:pt idx="4" c:formatCode="m/d/yy">
                  <c:v>37265</c:v>
                </c:pt>
              </c:numCache>
            </c:numRef>
          </c:cat>
          <c:val>
            <c:numRef>
              <c:f>Sheet1!$D$2:$D$6</c:f>
              <c:numCache>
                <c:formatCode>General</c:formatCode>
                <c:ptCount val="5"/>
                <c:pt idx="0">
                  <c:v>11</c:v>
                </c:pt>
                <c:pt idx="1">
                  <c:v>12</c:v>
                </c:pt>
                <c:pt idx="2">
                  <c:v>13</c:v>
                </c:pt>
                <c:pt idx="3">
                  <c:v>11</c:v>
                </c:pt>
                <c:pt idx="4">
                  <c:v>5</c:v>
                </c:pt>
              </c:numCache>
            </c:numRef>
          </c:val>
          <c:smooth val="0"/>
        </c:ser>
        <c:ser>
          <c:idx val="3"/>
          <c:order val="3"/>
          <c:tx>
            <c:strRef>
              <c:f>Sheet1!$E$1</c:f>
              <c:strCache>
                <c:ptCount val="1"/>
                <c:pt idx="0">
                  <c:v>Close</c:v>
                </c:pt>
              </c:strCache>
            </c:strRef>
          </c:tx>
          <c:spPr>
            <a:ln w="31750" cap="rnd">
              <a:noFill/>
              <a:round/>
            </a:ln>
            <a:effectLst/>
          </c:spPr>
          <c:marker>
            <c:symbol val="none"/>
          </c:marker>
          <c:dLbls>
            <c:delete val="1"/>
          </c:dLbls>
          <c:cat>
            <c:numRef>
              <c:f>Sheet1!$A$2:$A$6</c:f>
              <c:numCache>
                <c:formatCode>m/d/yy</c:formatCode>
                <c:ptCount val="5"/>
                <c:pt idx="0" c:formatCode="m/d/yy">
                  <c:v>37261</c:v>
                </c:pt>
                <c:pt idx="1" c:formatCode="m/d/yy">
                  <c:v>37262</c:v>
                </c:pt>
                <c:pt idx="2" c:formatCode="m/d/yy">
                  <c:v>37263</c:v>
                </c:pt>
                <c:pt idx="3" c:formatCode="m/d/yy">
                  <c:v>37264</c:v>
                </c:pt>
                <c:pt idx="4" c:formatCode="m/d/yy">
                  <c:v>37265</c:v>
                </c:pt>
              </c:numCache>
            </c:numRef>
          </c:cat>
          <c:val>
            <c:numRef>
              <c:f>Sheet1!$E$2:$E$6</c:f>
              <c:numCache>
                <c:formatCode>General</c:formatCode>
                <c:ptCount val="5"/>
                <c:pt idx="0">
                  <c:v>25</c:v>
                </c:pt>
                <c:pt idx="1">
                  <c:v>38</c:v>
                </c:pt>
                <c:pt idx="2">
                  <c:v>50</c:v>
                </c:pt>
                <c:pt idx="3">
                  <c:v>34</c:v>
                </c:pt>
                <c:pt idx="4">
                  <c:v>18</c:v>
                </c:pt>
              </c:numCache>
            </c:numRef>
          </c:val>
          <c:smooth val="0"/>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rgbClr val="BFBFBF"/>
              </a:solidFill>
              <a:ln w="9525" cap="flat" cmpd="sng" algn="ctr">
                <a:solidFill>
                  <a:schemeClr val="tx1">
                    <a:lumMod val="65000"/>
                    <a:lumOff val="35000"/>
                  </a:schemeClr>
                </a:solidFill>
                <a:round/>
              </a:ln>
              <a:effectLst/>
            </c:spPr>
          </c:upBars>
          <c:downBars>
            <c:spPr>
              <a:solidFill>
                <a:schemeClr val="tx1">
                  <a:lumMod val="85000"/>
                  <a:lumOff val="15000"/>
                </a:schemeClr>
              </a:solidFill>
              <a:ln w="9525" cap="flat" cmpd="sng" algn="ctr">
                <a:solidFill>
                  <a:schemeClr val="tx1">
                    <a:lumMod val="65000"/>
                    <a:lumOff val="35000"/>
                  </a:schemeClr>
                </a:solidFill>
                <a:round/>
              </a:ln>
              <a:effectLst/>
            </c:spPr>
          </c:downBars>
        </c:upDownBars>
        <c:axId val="634995200"/>
        <c:axId val="634996376"/>
      </c:stockChart>
      <c:dateAx>
        <c:axId val="634995200"/>
        <c:scaling>
          <c:orientation val="minMax"/>
        </c:scaling>
        <c:delete val="1"/>
        <c:axPos val="b"/>
        <c:numFmt formatCode="m/d/yy" sourceLinked="1"/>
        <c:majorTickMark val="out"/>
        <c:minorTickMark val="none"/>
        <c:tickLblPos val="nextTo"/>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crossAx val="634996376"/>
        <c:crosses val="autoZero"/>
        <c:auto val="1"/>
        <c:lblOffset val="100"/>
        <c:baseTimeUnit val="days"/>
      </c:dateAx>
      <c:valAx>
        <c:axId val="634996376"/>
        <c:scaling>
          <c:orientation val="minMax"/>
        </c:scaling>
        <c:delete val="1"/>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crossAx val="634995200"/>
        <c:crosses val="autoZero"/>
        <c:crossBetween val="between"/>
      </c:valAx>
      <c:spPr>
        <a:noFill/>
        <a:ln>
          <a:noFill/>
        </a:ln>
        <a:effectLst/>
      </c:spPr>
    </c:plotArea>
    <c:plotVisOnly val="1"/>
    <c:dispBlanksAs val="gap"/>
    <c:showDLblsOverMax val="0"/>
  </c:chart>
  <c:spPr>
    <a:noFill/>
    <a:ln>
      <a:noFill/>
    </a:ln>
    <a:effectLst/>
  </c:spPr>
  <c:txPr>
    <a:bodyPr/>
    <a:lstStyle/>
    <a:p>
      <a:pPr>
        <a:defRPr lang="zh-CN" sz="2000" b="0" i="0">
          <a:latin typeface="Poppins Light" charset="0"/>
          <a:ea typeface="Poppins Light" charset="0"/>
          <a:cs typeface="Poppins Light"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A209B-2A58-46BD-98C4-4ADC420342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3B42-D1E1-47CB-A9E4-A63D9C533E9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microsoft.com/office/2007/relationships/hdphoto" Target="../media/hdphoto2.wdp"/><Relationship Id="rId4" Type="http://schemas.openxmlformats.org/officeDocument/2006/relationships/image" Target="../media/image2.png"/><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7"/>
          <p:cNvSpPr>
            <a:spLocks noGrp="1"/>
          </p:cNvSpPr>
          <p:nvPr>
            <p:ph type="pic" sz="quarter" idx="11" hasCustomPrompt="1"/>
          </p:nvPr>
        </p:nvSpPr>
        <p:spPr>
          <a:xfrm>
            <a:off x="2951544" y="0"/>
            <a:ext cx="9240456" cy="6857999"/>
          </a:xfrm>
          <a:prstGeom prst="rect">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10" name="图片占位符 9"/>
          <p:cNvSpPr>
            <a:spLocks noGrp="1"/>
          </p:cNvSpPr>
          <p:nvPr>
            <p:ph type="pic" sz="quarter" idx="11" hasCustomPrompt="1"/>
          </p:nvPr>
        </p:nvSpPr>
        <p:spPr>
          <a:xfrm>
            <a:off x="3307782" y="3440322"/>
            <a:ext cx="5563906" cy="3417677"/>
          </a:xfrm>
          <a:custGeom>
            <a:avLst/>
            <a:gdLst>
              <a:gd name="connsiteX0" fmla="*/ 3111940 w 6246994"/>
              <a:gd name="connsiteY0" fmla="*/ 0 h 3837270"/>
              <a:gd name="connsiteX1" fmla="*/ 6246994 w 6246994"/>
              <a:gd name="connsiteY1" fmla="*/ 3837270 h 3837270"/>
              <a:gd name="connsiteX2" fmla="*/ 0 w 6246994"/>
              <a:gd name="connsiteY2" fmla="*/ 3837270 h 3837270"/>
            </a:gdLst>
            <a:ahLst/>
            <a:cxnLst>
              <a:cxn ang="0">
                <a:pos x="connsiteX0" y="connsiteY0"/>
              </a:cxn>
              <a:cxn ang="0">
                <a:pos x="connsiteX1" y="connsiteY1"/>
              </a:cxn>
              <a:cxn ang="0">
                <a:pos x="connsiteX2" y="connsiteY2"/>
              </a:cxn>
            </a:cxnLst>
            <a:rect l="l" t="t" r="r" b="b"/>
            <a:pathLst>
              <a:path w="6246994" h="3837270">
                <a:moveTo>
                  <a:pt x="3111940" y="0"/>
                </a:moveTo>
                <a:lnTo>
                  <a:pt x="6246994" y="3837270"/>
                </a:lnTo>
                <a:lnTo>
                  <a:pt x="0" y="3837270"/>
                </a:lnTo>
                <a:close/>
              </a:path>
            </a:pathLst>
          </a:custGeom>
          <a:solidFill>
            <a:schemeClr val="bg1">
              <a:lumMod val="85000"/>
              <a:alpha val="50000"/>
            </a:schemeClr>
          </a:solidFill>
        </p:spPr>
        <p:txBody>
          <a:bodyPr wrap="square" anchor="ctr">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13" name="图片占位符 12"/>
          <p:cNvSpPr>
            <a:spLocks noGrp="1"/>
          </p:cNvSpPr>
          <p:nvPr>
            <p:ph type="pic" sz="quarter" idx="13" hasCustomPrompt="1"/>
          </p:nvPr>
        </p:nvSpPr>
        <p:spPr>
          <a:xfrm>
            <a:off x="3321014" y="636338"/>
            <a:ext cx="5563906" cy="3417677"/>
          </a:xfrm>
          <a:custGeom>
            <a:avLst/>
            <a:gdLst>
              <a:gd name="connsiteX0" fmla="*/ 0 w 6246994"/>
              <a:gd name="connsiteY0" fmla="*/ 0 h 3837270"/>
              <a:gd name="connsiteX1" fmla="*/ 6246994 w 6246994"/>
              <a:gd name="connsiteY1" fmla="*/ 0 h 3837270"/>
              <a:gd name="connsiteX2" fmla="*/ 3135054 w 6246994"/>
              <a:gd name="connsiteY2" fmla="*/ 3837270 h 3837270"/>
            </a:gdLst>
            <a:ahLst/>
            <a:cxnLst>
              <a:cxn ang="0">
                <a:pos x="connsiteX0" y="connsiteY0"/>
              </a:cxn>
              <a:cxn ang="0">
                <a:pos x="connsiteX1" y="connsiteY1"/>
              </a:cxn>
              <a:cxn ang="0">
                <a:pos x="connsiteX2" y="connsiteY2"/>
              </a:cxn>
            </a:cxnLst>
            <a:rect l="l" t="t" r="r" b="b"/>
            <a:pathLst>
              <a:path w="6246994" h="3837270">
                <a:moveTo>
                  <a:pt x="0" y="0"/>
                </a:moveTo>
                <a:lnTo>
                  <a:pt x="6246994" y="0"/>
                </a:lnTo>
                <a:lnTo>
                  <a:pt x="3135054" y="3837270"/>
                </a:lnTo>
                <a:close/>
              </a:path>
            </a:pathLst>
          </a:custGeom>
          <a:solidFill>
            <a:schemeClr val="bg1">
              <a:lumMod val="85000"/>
              <a:alpha val="50000"/>
            </a:schemeClr>
          </a:solidFill>
        </p:spPr>
        <p:txBody>
          <a:bodyPr wrap="square" anchor="ctr">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8" fill="hold" grpId="0" nodeType="afterEffect" p14:presetBounceEnd="26000">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14:bounceEnd="26000">
                                          <p:cBhvr additive="base">
                                            <p:cTn id="17" dur="750" fill="hold"/>
                                            <p:tgtEl>
                                              <p:spTgt spid="13"/>
                                            </p:tgtEl>
                                            <p:attrNameLst>
                                              <p:attrName>ppt_x</p:attrName>
                                            </p:attrNameLst>
                                          </p:cBhvr>
                                          <p:tavLst>
                                            <p:tav tm="0">
                                              <p:val>
                                                <p:strVal val="0-#ppt_w/2"/>
                                              </p:val>
                                            </p:tav>
                                            <p:tav tm="100000">
                                              <p:val>
                                                <p:strVal val="#ppt_x"/>
                                              </p:val>
                                            </p:tav>
                                          </p:tavLst>
                                        </p:anim>
                                        <p:anim calcmode="lin" valueType="num" p14:bounceEnd="26000">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26000">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14:bounceEnd="26000">
                                          <p:cBhvr additive="base">
                                            <p:cTn id="21" dur="750" fill="hold"/>
                                            <p:tgtEl>
                                              <p:spTgt spid="10"/>
                                            </p:tgtEl>
                                            <p:attrNameLst>
                                              <p:attrName>ppt_x</p:attrName>
                                            </p:attrNameLst>
                                          </p:cBhvr>
                                          <p:tavLst>
                                            <p:tav tm="0">
                                              <p:val>
                                                <p:strVal val="1+#ppt_w/2"/>
                                              </p:val>
                                            </p:tav>
                                            <p:tav tm="100000">
                                              <p:val>
                                                <p:strVal val="#ppt_x"/>
                                              </p:val>
                                            </p:tav>
                                          </p:tavLst>
                                        </p:anim>
                                        <p:anim calcmode="lin" valueType="num" p14:bounceEnd="26000">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8" fill="hold" grpId="0" nodeType="afterEffect">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0-#ppt_w/2"/>
                                              </p:val>
                                            </p:tav>
                                            <p:tav tm="100000">
                                              <p:val>
                                                <p:strVal val="#ppt_x"/>
                                              </p:val>
                                            </p:tav>
                                          </p:tavLst>
                                        </p:anim>
                                        <p:anim calcmode="lin" valueType="num">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750" fill="hold"/>
                                            <p:tgtEl>
                                              <p:spTgt spid="10"/>
                                            </p:tgtEl>
                                            <p:attrNameLst>
                                              <p:attrName>ppt_x</p:attrName>
                                            </p:attrNameLst>
                                          </p:cBhvr>
                                          <p:tavLst>
                                            <p:tav tm="0">
                                              <p:val>
                                                <p:strVal val="1+#ppt_w/2"/>
                                              </p:val>
                                            </p:tav>
                                            <p:tav tm="100000">
                                              <p:val>
                                                <p:strVal val="#ppt_x"/>
                                              </p:val>
                                            </p:tav>
                                          </p:tavLst>
                                        </p:anim>
                                        <p:anim calcmode="lin" valueType="num">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5" name="矩形 4"/>
          <p:cNvSpPr/>
          <p:nvPr userDrawn="1"/>
        </p:nvSpPr>
        <p:spPr>
          <a:xfrm>
            <a:off x="996972" y="4329000"/>
            <a:ext cx="2012999" cy="177927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248278" y="4639605"/>
            <a:ext cx="227035" cy="22703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1" hasCustomPrompt="1"/>
          </p:nvPr>
        </p:nvSpPr>
        <p:spPr>
          <a:xfrm>
            <a:off x="1148501" y="1622236"/>
            <a:ext cx="1684350" cy="1697412"/>
          </a:xfrm>
          <a:prstGeom prst="rect">
            <a:avLst/>
          </a:prstGeom>
          <a:solidFill>
            <a:schemeClr val="bg1">
              <a:lumMod val="85000"/>
              <a:alpha val="50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13" name="图片占位符 7"/>
          <p:cNvSpPr>
            <a:spLocks noGrp="1"/>
          </p:cNvSpPr>
          <p:nvPr>
            <p:ph type="pic" sz="quarter" idx="12" hasCustomPrompt="1"/>
          </p:nvPr>
        </p:nvSpPr>
        <p:spPr>
          <a:xfrm>
            <a:off x="2482471" y="2932177"/>
            <a:ext cx="1684350" cy="1407085"/>
          </a:xfrm>
          <a:prstGeom prst="rect">
            <a:avLst/>
          </a:prstGeom>
          <a:solidFill>
            <a:schemeClr val="bg1">
              <a:lumMod val="85000"/>
              <a:alpha val="50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14" name="图片占位符 7"/>
          <p:cNvSpPr>
            <a:spLocks noGrp="1"/>
          </p:cNvSpPr>
          <p:nvPr>
            <p:ph type="pic" sz="quarter" idx="13" hasCustomPrompt="1"/>
          </p:nvPr>
        </p:nvSpPr>
        <p:spPr>
          <a:xfrm>
            <a:off x="884750" y="3915645"/>
            <a:ext cx="1948100" cy="2061471"/>
          </a:xfrm>
          <a:prstGeom prst="rect">
            <a:avLst/>
          </a:prstGeom>
          <a:solidFill>
            <a:schemeClr val="bg1">
              <a:lumMod val="85000"/>
              <a:alpha val="50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7"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900" decel="100000" fill="hold"/>
                                        <p:tgtEl>
                                          <p:spTgt spid="1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900" decel="100000" fill="hold"/>
                                        <p:tgtEl>
                                          <p:spTgt spid="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0" presetClass="path" presetSubtype="0" accel="50000" decel="50000" fill="hold" grpId="1" nodeType="withEffect">
                                  <p:stCondLst>
                                    <p:cond delay="900"/>
                                  </p:stCondLst>
                                  <p:childTnLst>
                                    <p:animMotion origin="layout" path="M -1.04167E-6 4.81481E-6 C -0.07396 -0.01204 -0.14453 -0.01551 -0.22174 -0.03565 C -0.30768 -0.05394 -0.34492 -0.07639 -0.40612 -0.0963 " pathEditMode="relative" rAng="0" ptsTypes="AAA">
                                      <p:cBhvr>
                                        <p:cTn id="30" dur="1000" spd="-100000" fill="hold"/>
                                        <p:tgtEl>
                                          <p:spTgt spid="12"/>
                                        </p:tgtEl>
                                        <p:attrNameLst>
                                          <p:attrName>ppt_x</p:attrName>
                                          <p:attrName>ppt_y</p:attrName>
                                        </p:attrNameLst>
                                      </p:cBhvr>
                                      <p:rCtr x="-20299" y="-4815"/>
                                    </p:animMotion>
                                  </p:childTnLst>
                                </p:cTn>
                              </p:par>
                              <p:par>
                                <p:cTn id="31" presetID="10" presetClass="entr" presetSubtype="0" fill="hold" grpId="0" nodeType="withEffect">
                                  <p:stCondLst>
                                    <p:cond delay="1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0" presetClass="path" presetSubtype="0" accel="50000" decel="50000" fill="hold" grpId="1" nodeType="withEffect">
                                  <p:stCondLst>
                                    <p:cond delay="1000"/>
                                  </p:stCondLst>
                                  <p:childTnLst>
                                    <p:animMotion origin="layout" path="M 3.75E-6 -2.59259E-6 C -0.07396 -0.01203 -0.14453 -0.01551 -0.22175 -0.03565 C -0.30769 -0.05393 -0.34493 -0.07639 -0.40612 -0.09629 " pathEditMode="relative" rAng="0" ptsTypes="AAA">
                                      <p:cBhvr>
                                        <p:cTn id="35" dur="1000" spd="-100000" fill="hold"/>
                                        <p:tgtEl>
                                          <p:spTgt spid="13"/>
                                        </p:tgtEl>
                                        <p:attrNameLst>
                                          <p:attrName>ppt_x</p:attrName>
                                          <p:attrName>ppt_y</p:attrName>
                                        </p:attrNameLst>
                                      </p:cBhvr>
                                      <p:rCtr x="-20313" y="-4815"/>
                                    </p:animMotion>
                                  </p:childTnLst>
                                </p:cTn>
                              </p:par>
                              <p:par>
                                <p:cTn id="36" presetID="10" presetClass="entr" presetSubtype="0" fill="hold" grpId="0" nodeType="withEffect">
                                  <p:stCondLst>
                                    <p:cond delay="75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0" presetClass="path" presetSubtype="0" accel="50000" decel="50000" fill="hold" grpId="1" nodeType="withEffect">
                                  <p:stCondLst>
                                    <p:cond delay="750"/>
                                  </p:stCondLst>
                                  <p:childTnLst>
                                    <p:animMotion origin="layout" path="M -3.75E-6 3.7037E-6 C -0.07395 -0.01204 -0.14453 -0.01551 -0.22174 -0.03565 C -0.30768 -0.05394 -0.34492 -0.07639 -0.40612 -0.0963 " pathEditMode="relative" rAng="0" ptsTypes="AAA">
                                      <p:cBhvr>
                                        <p:cTn id="40" dur="1000" spd="-100000" fill="hold"/>
                                        <p:tgtEl>
                                          <p:spTgt spid="14"/>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2" grpId="1" animBg="1"/>
      <p:bldP spid="13" grpId="0" animBg="1"/>
      <p:bldP spid="13" grpId="1" animBg="1"/>
      <p:bldP spid="14" grpId="0" animBg="1"/>
      <p:bldP spid="14" grpId="1" animBg="1"/>
      <p:bldP spid="6"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560015" y="1920025"/>
            <a:ext cx="3718144" cy="4330303"/>
          </a:xfrm>
          <a:prstGeom prst="rect">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0" presetClass="path" presetSubtype="0" accel="50000" decel="50000" fill="hold" grpId="1" nodeType="withEffect">
                                  <p:stCondLst>
                                    <p:cond delay="750"/>
                                  </p:stCondLst>
                                  <p:childTnLst>
                                    <p:animMotion origin="layout" path="M 2.5E-6 -1.85185E-6 C -0.07396 -0.01204 -0.14453 -0.01551 -0.22175 -0.03565 C -0.30768 -0.05393 -0.34492 -0.07639 -0.40612 -0.09629 " pathEditMode="relative" rAng="0" ptsTypes="AAA">
                                      <p:cBhvr>
                                        <p:cTn id="18" dur="1000" spd="-100000" fill="hold"/>
                                        <p:tgtEl>
                                          <p:spTgt spid="5"/>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1481559" y="2025571"/>
            <a:ext cx="9375493" cy="1562581"/>
          </a:xfrm>
          <a:prstGeom prst="rect">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50" presetClass="entr" presetSubtype="0" decel="10000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3"/>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矩形 4"/>
          <p:cNvSpPr/>
          <p:nvPr userDrawn="1"/>
        </p:nvSpPr>
        <p:spPr>
          <a:xfrm>
            <a:off x="7992243" y="4374722"/>
            <a:ext cx="2310514" cy="18425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886159" y="4848824"/>
            <a:ext cx="190500" cy="19050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076659" y="5033054"/>
            <a:ext cx="311820" cy="31182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2" hasCustomPrompt="1"/>
          </p:nvPr>
        </p:nvSpPr>
        <p:spPr>
          <a:xfrm>
            <a:off x="7898260" y="3729823"/>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11" name="图片占位符 7"/>
          <p:cNvSpPr>
            <a:spLocks noGrp="1"/>
          </p:cNvSpPr>
          <p:nvPr>
            <p:ph type="pic" sz="quarter" idx="11" hasCustomPrompt="1"/>
          </p:nvPr>
        </p:nvSpPr>
        <p:spPr>
          <a:xfrm>
            <a:off x="9245247" y="2180794"/>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0" presetClass="path" presetSubtype="0" accel="50000" decel="50000" fill="hold" grpId="1" nodeType="withEffect">
                                  <p:stCondLst>
                                    <p:cond delay="750"/>
                                  </p:stCondLst>
                                  <p:childTnLst>
                                    <p:animMotion origin="layout" path="M 4.16667E-6 2.59259E-6 C 0.03958 -0.01991 0.07773 -0.02547 0.11927 -0.05857 C 0.16549 -0.08843 0.18554 -0.12547 0.21888 -0.15787 " pathEditMode="relative" rAng="0" ptsTypes="AAA">
                                      <p:cBhvr>
                                        <p:cTn id="31" dur="1000" spd="-100000" fill="hold"/>
                                        <p:tgtEl>
                                          <p:spTgt spid="11"/>
                                        </p:tgtEl>
                                        <p:attrNameLst>
                                          <p:attrName>ppt_x</p:attrName>
                                          <p:attrName>ppt_y</p:attrName>
                                        </p:attrNameLst>
                                      </p:cBhvr>
                                      <p:rCtr x="10938" y="-7894"/>
                                    </p:animMotion>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0" presetClass="path" presetSubtype="0" accel="50000" decel="50000" fill="hold" grpId="1" nodeType="withEffect">
                                  <p:stCondLst>
                                    <p:cond delay="900"/>
                                  </p:stCondLst>
                                  <p:childTnLst>
                                    <p:animMotion origin="layout" path="M 8.33333E-7 -1.85185E-6 C 0.05221 -0.02153 0.10208 -0.02754 0.15651 -0.06319 C 0.21732 -0.0956 0.24362 -0.13541 0.28685 -0.1706 " pathEditMode="relative" rAng="0" ptsTypes="AAA">
                                      <p:cBhvr>
                                        <p:cTn id="36" dur="1000" spd="-100000" fill="hold"/>
                                        <p:tgtEl>
                                          <p:spTgt spid="12"/>
                                        </p:tgtEl>
                                        <p:attrNameLst>
                                          <p:attrName>ppt_x</p:attrName>
                                          <p:attrName>ppt_y</p:attrName>
                                        </p:attrNameLst>
                                      </p:cBhvr>
                                      <p:rCtr x="14336"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9" grpId="0" animBg="1"/>
      <p:bldP spid="10" grpId="0" animBg="1"/>
      <p:bldP spid="12" grpId="0" animBg="1"/>
      <p:bldP spid="12" grpId="1" animBg="1"/>
      <p:bldP spid="11" grpId="0" animBg="1"/>
      <p:bldP spid="11"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tretch>
            <a:fillRect/>
          </a:stretch>
        </p:blipFill>
        <p:spPr>
          <a:xfrm rot="21405163">
            <a:off x="213360" y="1680656"/>
            <a:ext cx="12192000" cy="68494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05871" y="0"/>
            <a:ext cx="3726180" cy="7452360"/>
          </a:xfrm>
          <a:prstGeom prst="rect">
            <a:avLst/>
          </a:prstGeom>
        </p:spPr>
      </p:pic>
      <p:pic>
        <p:nvPicPr>
          <p:cNvPr id="4" name="图片 3"/>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tretch>
            <a:fillRect/>
          </a:stretch>
        </p:blipFill>
        <p:spPr>
          <a:xfrm>
            <a:off x="8852055" y="1605280"/>
            <a:ext cx="3978161" cy="5712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750"/>
                            </p:stCondLst>
                            <p:childTnLst>
                              <p:par>
                                <p:cTn id="9" presetID="22" presetClass="entr" presetSubtype="1"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lum bright="20000"/>
          </a:blip>
          <a:stretch>
            <a:fillRect/>
          </a:stretch>
        </p:blipFill>
        <p:spPr>
          <a:xfrm rot="10800000">
            <a:off x="0" y="3152607"/>
            <a:ext cx="12192000" cy="19299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3" name="Picture Placeholder 13"/>
          <p:cNvSpPr>
            <a:spLocks noGrp="1"/>
          </p:cNvSpPr>
          <p:nvPr>
            <p:ph type="pic" sz="quarter" idx="58" hasCustomPrompt="1"/>
          </p:nvPr>
        </p:nvSpPr>
        <p:spPr>
          <a:xfrm>
            <a:off x="7352482" y="2803411"/>
            <a:ext cx="3579677" cy="2242856"/>
          </a:xfrm>
          <a:prstGeom prst="rect">
            <a:avLst/>
          </a:prstGeom>
          <a:solidFill>
            <a:schemeClr val="bg1">
              <a:lumMod val="85000"/>
            </a:schemeClr>
          </a:solidFill>
          <a:ln>
            <a:noFill/>
          </a:ln>
        </p:spPr>
        <p:txBody>
          <a:bodyPr wrap="square">
            <a:noAutofit/>
          </a:bodyPr>
          <a:lstStyle>
            <a:lvl1pPr>
              <a:defRPr lang="en-US" dirty="0"/>
            </a:lvl1pPr>
          </a:lstStyle>
          <a:p>
            <a:pPr marL="0" lvl="0" indent="0" algn="ctr">
              <a:buNone/>
            </a:pPr>
            <a:r>
              <a:rPr lang="zh-CN" altLang="en-US" dirty="0"/>
              <a:t>点击添加图片</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30000" fill="hold" grpId="1" nodeType="withEffect">
                                  <p:stCondLst>
                                    <p:cond delay="750"/>
                                  </p:stCondLst>
                                  <p:childTnLst>
                                    <p:animMotion origin="layout" path="M -0.22344 -0.2456 L 4.16667E-7 -2.22222E-6 " pathEditMode="relative" rAng="0" ptsTypes="AA">
                                      <p:cBhvr>
                                        <p:cTn id="9" dur="1000" fill="hold"/>
                                        <p:tgtEl>
                                          <p:spTgt spid="3"/>
                                        </p:tgtEl>
                                        <p:attrNameLst>
                                          <p:attrName>ppt_x</p:attrName>
                                          <p:attrName>ppt_y</p:attrName>
                                        </p:attrNameLst>
                                      </p:cBhvr>
                                      <p:rCtr x="11172" y="12269"/>
                                    </p:animMotion>
                                  </p:childTnLst>
                                </p:cTn>
                              </p:par>
                              <p:par>
                                <p:cTn id="10" presetID="6" presetClass="emph" presetSubtype="0" decel="30000" fill="hold" grpId="2" nodeType="withEffect">
                                  <p:stCondLst>
                                    <p:cond delay="750"/>
                                  </p:stCondLst>
                                  <p:childTnLst>
                                    <p:animScale>
                                      <p:cBhvr>
                                        <p:cTn id="11" dur="1000" fill="hold"/>
                                        <p:tgtEl>
                                          <p:spTgt spid="3"/>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7"/>
          <p:cNvSpPr>
            <a:spLocks noGrp="1"/>
          </p:cNvSpPr>
          <p:nvPr>
            <p:ph type="pic" sz="quarter" idx="10" hasCustomPrompt="1"/>
          </p:nvPr>
        </p:nvSpPr>
        <p:spPr>
          <a:xfrm>
            <a:off x="4176712" y="1174746"/>
            <a:ext cx="3838576" cy="3838575"/>
          </a:xfrm>
          <a:prstGeom prst="ellipse">
            <a:avLst/>
          </a:prstGeom>
          <a:solidFill>
            <a:schemeClr val="bg1">
              <a:lumMod val="85000"/>
              <a:alpha val="50000"/>
            </a:schemeClr>
          </a:solidFill>
          <a:ln>
            <a:solidFill>
              <a:schemeClr val="tx1">
                <a:lumMod val="50000"/>
                <a:lumOff val="50000"/>
              </a:schemeClr>
            </a:solidFill>
          </a:ln>
        </p:spPr>
        <p:txBody>
          <a:bodyPr wrap="square" anchor="ctr">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49" presetClass="entr" presetSubtype="0" decel="100000"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 calcmode="lin" valueType="num">
                                      <p:cBhvr>
                                        <p:cTn id="19" dur="500" fill="hold"/>
                                        <p:tgtEl>
                                          <p:spTgt spid="7"/>
                                        </p:tgtEl>
                                        <p:attrNameLst>
                                          <p:attrName>style.rotation</p:attrName>
                                        </p:attrNameLst>
                                      </p:cBhvr>
                                      <p:tavLst>
                                        <p:tav tm="0">
                                          <p:val>
                                            <p:fltVal val="360"/>
                                          </p:val>
                                        </p:tav>
                                        <p:tav tm="100000">
                                          <p:val>
                                            <p:fltVal val="0"/>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186998"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8" name="图片占位符 7"/>
          <p:cNvSpPr>
            <a:spLocks noGrp="1"/>
          </p:cNvSpPr>
          <p:nvPr>
            <p:ph type="pic" sz="quarter" idx="10" hasCustomPrompt="1"/>
          </p:nvPr>
        </p:nvSpPr>
        <p:spPr>
          <a:xfrm>
            <a:off x="1088526"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22" presetClass="entr" presetSubtype="2"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par>
                                <p:cTn id="21" presetID="22" presetClass="exit" presetSubtype="2" fill="hold" nodeType="withEffect">
                                  <p:stCondLst>
                                    <p:cond delay="200"/>
                                  </p:stCondLst>
                                  <p:childTnLst>
                                    <p:animEffect transition="out" filter="wipe(right)">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872516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8" name="图片占位符 7"/>
          <p:cNvSpPr>
            <a:spLocks noGrp="1"/>
          </p:cNvSpPr>
          <p:nvPr>
            <p:ph type="pic" sz="quarter" idx="10" hasCustomPrompt="1"/>
          </p:nvPr>
        </p:nvSpPr>
        <p:spPr>
          <a:xfrm>
            <a:off x="523901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xit" presetSubtype="8" fill="hold" nodeType="withEffect">
                                  <p:stCondLst>
                                    <p:cond delay="200"/>
                                  </p:stCondLst>
                                  <p:childTnLst>
                                    <p:animEffect transition="out" filter="wipe(left)">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0" name="图片占位符 7"/>
          <p:cNvSpPr>
            <a:spLocks noGrp="1"/>
          </p:cNvSpPr>
          <p:nvPr>
            <p:ph type="pic" sz="quarter" idx="11" hasCustomPrompt="1"/>
          </p:nvPr>
        </p:nvSpPr>
        <p:spPr>
          <a:xfrm>
            <a:off x="8798220"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9" name="图片占位符 7"/>
          <p:cNvSpPr>
            <a:spLocks noGrp="1"/>
          </p:cNvSpPr>
          <p:nvPr>
            <p:ph type="pic" sz="quarter" idx="10" hasCustomPrompt="1"/>
          </p:nvPr>
        </p:nvSpPr>
        <p:spPr>
          <a:xfrm>
            <a:off x="5037138"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11" name="图片占位符 7"/>
          <p:cNvSpPr>
            <a:spLocks noGrp="1"/>
          </p:cNvSpPr>
          <p:nvPr>
            <p:ph type="pic" sz="quarter" idx="12" hasCustomPrompt="1"/>
          </p:nvPr>
        </p:nvSpPr>
        <p:spPr>
          <a:xfrm>
            <a:off x="1461307"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5" name="矩形 4"/>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xit" presetSubtype="2" fill="hold" nodeType="withEffect">
                                  <p:stCondLst>
                                    <p:cond delay="200"/>
                                  </p:stCondLst>
                                  <p:childTnLst>
                                    <p:animEffect transition="out" filter="wipe(right)">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299200" y="4352636"/>
            <a:ext cx="4461162" cy="1567031"/>
          </a:xfrm>
          <a:prstGeom prst="rect">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8" name="图片占位符 7"/>
          <p:cNvSpPr>
            <a:spLocks noGrp="1"/>
          </p:cNvSpPr>
          <p:nvPr>
            <p:ph type="pic" sz="quarter" idx="10" hasCustomPrompt="1"/>
          </p:nvPr>
        </p:nvSpPr>
        <p:spPr>
          <a:xfrm>
            <a:off x="0" y="633306"/>
            <a:ext cx="4572000" cy="6234854"/>
          </a:xfrm>
          <a:prstGeom prst="rect">
            <a:avLst/>
          </a:prstGeom>
          <a:solidFill>
            <a:schemeClr val="bg1">
              <a:lumMod val="85000"/>
            </a:schemeClr>
          </a:solidFill>
        </p:spPr>
        <p:txBody>
          <a:bodyPr wrap="square">
            <a:noAutofit/>
          </a:bodyPr>
          <a:lstStyle>
            <a:lvl1pPr marL="0" indent="0" algn="ctr">
              <a:buFont typeface="Arial" panose="020B0604020202090204" pitchFamily="34" charset="0"/>
              <a:buNone/>
              <a:defRPr/>
            </a:lvl1pPr>
          </a:lstStyle>
          <a:p>
            <a:r>
              <a:rPr lang="zh-CN" altLang="en-US" dirty="0"/>
              <a:t>点击添加图片</a:t>
            </a:r>
            <a:endParaRPr lang="zh-CN" altLang="en-US" dirty="0"/>
          </a:p>
        </p:txBody>
      </p:sp>
      <p:sp>
        <p:nvSpPr>
          <p:cNvPr id="12" name="矩形 11"/>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50" presetClass="entr" presetSubtype="0"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par>
                                <p:cTn id="21" presetID="22" presetClass="exit" presetSubtype="2" fill="hold" nodeType="withEffect">
                                  <p:stCondLst>
                                    <p:cond delay="200"/>
                                  </p:stCondLst>
                                  <p:childTnLst>
                                    <p:animEffect transition="out" filter="wipe(right)">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4" grpId="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6.xml"/><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microsoft.com/office/2007/relationships/hdphoto" Target="../media/hdphoto11.wdp"/><Relationship Id="rId3" Type="http://schemas.openxmlformats.org/officeDocument/2006/relationships/image" Target="../media/image20.png"/><Relationship Id="rId2" Type="http://schemas.microsoft.com/office/2007/relationships/hdphoto" Target="../media/hdphoto10.wdp"/><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microsoft.com/office/2007/relationships/hdphoto" Target="../media/hdphoto12.wdp"/><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7.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20.xml"/><Relationship Id="rId11" Type="http://schemas.openxmlformats.org/officeDocument/2006/relationships/slideLayout" Target="../slideLayouts/slideLayout12.xml"/><Relationship Id="rId10" Type="http://schemas.openxmlformats.org/officeDocument/2006/relationships/tags" Target="../tags/tag10.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microsoft.com/office/2007/relationships/hdphoto" Target="../media/hdphoto4.wdp"/><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microsoft.com/office/2007/relationships/hdphoto" Target="../media/hdphoto5.wdp"/><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9.xml"/><Relationship Id="rId4" Type="http://schemas.microsoft.com/office/2007/relationships/hdphoto" Target="../media/hdphoto7.wdp"/><Relationship Id="rId3" Type="http://schemas.openxmlformats.org/officeDocument/2006/relationships/image" Target="../media/image9.png"/><Relationship Id="rId2" Type="http://schemas.microsoft.com/office/2007/relationships/hdphoto" Target="../media/hdphoto6.wdp"/><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8.xml"/><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31001" y="3334303"/>
            <a:ext cx="7529670" cy="1106805"/>
          </a:xfrm>
          <a:prstGeom prst="rect">
            <a:avLst/>
          </a:prstGeom>
          <a:noFill/>
        </p:spPr>
        <p:txBody>
          <a:bodyPr vert="horz" wrap="square" rtlCol="0">
            <a:spAutoFit/>
          </a:bodyPr>
          <a:lstStyle/>
          <a:p>
            <a:pPr algn="ctr"/>
            <a:r>
              <a:rPr lang="zh-CN" altLang="en-US" sz="6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社会心理学</a:t>
            </a:r>
            <a:endParaRPr lang="zh-CN" altLang="en-US" sz="6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18" name="矩形 17"/>
          <p:cNvSpPr/>
          <p:nvPr/>
        </p:nvSpPr>
        <p:spPr>
          <a:xfrm>
            <a:off x="5038090" y="4441190"/>
            <a:ext cx="6168390" cy="375920"/>
          </a:xfrm>
          <a:prstGeom prst="rect">
            <a:avLst/>
          </a:prstGeom>
        </p:spPr>
        <p:txBody>
          <a:bodyPr wrap="square" lIns="68580" tIns="34290" rIns="68580" bIns="34290">
            <a:spAutoFit/>
          </a:bodyPr>
          <a:lstStyle/>
          <a:p>
            <a:r>
              <a:rPr lang="zh-CN" altLang="en-US" sz="2000" spc="300" dirty="0">
                <a:solidFill>
                  <a:schemeClr val="bg1">
                    <a:lumMod val="50000"/>
                  </a:schemeClr>
                </a:solidFill>
                <a:latin typeface="+mj-ea"/>
                <a:ea typeface="+mj-ea"/>
                <a:sym typeface="+mn-ea"/>
              </a:rPr>
              <a:t>社会心理学</a:t>
            </a:r>
            <a:r>
              <a:rPr lang="en-US" altLang="zh-CN" sz="2000" spc="300" dirty="0">
                <a:solidFill>
                  <a:schemeClr val="bg1">
                    <a:lumMod val="50000"/>
                  </a:schemeClr>
                </a:solidFill>
                <a:latin typeface="+mj-ea"/>
                <a:ea typeface="+mj-ea"/>
                <a:sym typeface="+mn-ea"/>
              </a:rPr>
              <a:t>——</a:t>
            </a:r>
            <a:r>
              <a:rPr lang="zh-CN" altLang="en-US" sz="2000" spc="300" dirty="0">
                <a:solidFill>
                  <a:schemeClr val="bg1">
                    <a:lumMod val="50000"/>
                  </a:schemeClr>
                </a:solidFill>
                <a:latin typeface="+mj-ea"/>
                <a:ea typeface="+mj-ea"/>
                <a:sym typeface="+mn-ea"/>
              </a:rPr>
              <a:t>社会罗盘</a:t>
            </a:r>
            <a:endParaRPr lang="zh-CN" altLang="en-US" sz="2000" spc="300" dirty="0">
              <a:solidFill>
                <a:schemeClr val="bg1">
                  <a:lumMod val="50000"/>
                </a:schemeClr>
              </a:solidFill>
              <a:latin typeface="+mj-ea"/>
              <a:ea typeface="+mj-ea"/>
            </a:endParaRPr>
          </a:p>
        </p:txBody>
      </p:sp>
      <p:grpSp>
        <p:nvGrpSpPr>
          <p:cNvPr id="2" name="组合 1"/>
          <p:cNvGrpSpPr/>
          <p:nvPr/>
        </p:nvGrpSpPr>
        <p:grpSpPr>
          <a:xfrm>
            <a:off x="5049741" y="5107940"/>
            <a:ext cx="1923829" cy="368300"/>
            <a:chOff x="9913" y="8083"/>
            <a:chExt cx="3030" cy="580"/>
          </a:xfrm>
        </p:grpSpPr>
        <p:sp>
          <p:nvSpPr>
            <p:cNvPr id="20" name="矩形 19"/>
            <p:cNvSpPr/>
            <p:nvPr/>
          </p:nvSpPr>
          <p:spPr>
            <a:xfrm>
              <a:off x="9913" y="8251"/>
              <a:ext cx="117" cy="312"/>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2" name="文本框 21"/>
            <p:cNvSpPr txBox="1"/>
            <p:nvPr/>
          </p:nvSpPr>
          <p:spPr>
            <a:xfrm>
              <a:off x="10179" y="8083"/>
              <a:ext cx="2764" cy="580"/>
            </a:xfrm>
            <a:prstGeom prst="rect">
              <a:avLst/>
            </a:prstGeom>
            <a:noFill/>
          </p:spPr>
          <p:txBody>
            <a:bodyPr wrap="square" rtlCol="0">
              <a:spAutoFit/>
            </a:bodyPr>
            <a:lstStyle/>
            <a:p>
              <a:r>
                <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开来超</a:t>
              </a:r>
              <a:endPar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grpSp>
      <p:grpSp>
        <p:nvGrpSpPr>
          <p:cNvPr id="10" name="组合 9"/>
          <p:cNvGrpSpPr/>
          <p:nvPr/>
        </p:nvGrpSpPr>
        <p:grpSpPr>
          <a:xfrm>
            <a:off x="9282631" y="5107940"/>
            <a:ext cx="1923849" cy="368300"/>
            <a:chOff x="13983" y="8080"/>
            <a:chExt cx="3030" cy="580"/>
          </a:xfrm>
        </p:grpSpPr>
        <p:sp>
          <p:nvSpPr>
            <p:cNvPr id="24" name="矩形 23"/>
            <p:cNvSpPr/>
            <p:nvPr/>
          </p:nvSpPr>
          <p:spPr>
            <a:xfrm>
              <a:off x="13983" y="8248"/>
              <a:ext cx="117" cy="312"/>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6" name="文本框 25"/>
            <p:cNvSpPr txBox="1"/>
            <p:nvPr/>
          </p:nvSpPr>
          <p:spPr>
            <a:xfrm>
              <a:off x="14249" y="8080"/>
              <a:ext cx="2764" cy="580"/>
            </a:xfrm>
            <a:prstGeom prst="rect">
              <a:avLst/>
            </a:prstGeom>
            <a:noFill/>
          </p:spPr>
          <p:txBody>
            <a:bodyPr wrap="square" rtlCol="0">
              <a:spAutoFit/>
            </a:bodyPr>
            <a:lstStyle/>
            <a:p>
              <a:r>
                <a:rPr 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Adon</a:t>
              </a:r>
              <a:endParaRPr 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grpSp>
      <p:cxnSp>
        <p:nvCxnSpPr>
          <p:cNvPr id="27" name="直接连接符 26"/>
          <p:cNvCxnSpPr/>
          <p:nvPr/>
        </p:nvCxnSpPr>
        <p:spPr>
          <a:xfrm flipH="1">
            <a:off x="3164121" y="4970133"/>
            <a:ext cx="8042118"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grpSp>
        <p:nvGrpSpPr>
          <p:cNvPr id="3" name="组合 2"/>
          <p:cNvGrpSpPr/>
          <p:nvPr/>
        </p:nvGrpSpPr>
        <p:grpSpPr>
          <a:xfrm>
            <a:off x="7160260" y="5107940"/>
            <a:ext cx="1924050" cy="368300"/>
            <a:chOff x="9913" y="8083"/>
            <a:chExt cx="3030" cy="580"/>
          </a:xfrm>
        </p:grpSpPr>
        <p:sp>
          <p:nvSpPr>
            <p:cNvPr id="4" name="矩形 3"/>
            <p:cNvSpPr/>
            <p:nvPr/>
          </p:nvSpPr>
          <p:spPr>
            <a:xfrm>
              <a:off x="9913" y="8251"/>
              <a:ext cx="117" cy="312"/>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 name="文本框 5"/>
            <p:cNvSpPr txBox="1"/>
            <p:nvPr/>
          </p:nvSpPr>
          <p:spPr>
            <a:xfrm>
              <a:off x="10179" y="8083"/>
              <a:ext cx="2764" cy="580"/>
            </a:xfrm>
            <a:prstGeom prst="rect">
              <a:avLst/>
            </a:prstGeom>
            <a:noFill/>
          </p:spPr>
          <p:txBody>
            <a:bodyPr wrap="square" rtlCol="0">
              <a:spAutoFit/>
            </a:bodyPr>
            <a:p>
              <a:r>
                <a:rPr lang="en-US" altLang="zh-CN"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W</a:t>
              </a:r>
              <a:r>
                <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慧娴</a:t>
              </a:r>
              <a:endPar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grpSp>
      <p:grpSp>
        <p:nvGrpSpPr>
          <p:cNvPr id="7" name="组合 6"/>
          <p:cNvGrpSpPr/>
          <p:nvPr/>
        </p:nvGrpSpPr>
        <p:grpSpPr>
          <a:xfrm>
            <a:off x="2895600" y="5107940"/>
            <a:ext cx="1924050" cy="368300"/>
            <a:chOff x="9913" y="8083"/>
            <a:chExt cx="3030" cy="580"/>
          </a:xfrm>
        </p:grpSpPr>
        <p:sp>
          <p:nvSpPr>
            <p:cNvPr id="8" name="矩形 7"/>
            <p:cNvSpPr/>
            <p:nvPr/>
          </p:nvSpPr>
          <p:spPr>
            <a:xfrm>
              <a:off x="9913" y="8251"/>
              <a:ext cx="117" cy="312"/>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 name="文本框 8"/>
            <p:cNvSpPr txBox="1"/>
            <p:nvPr/>
          </p:nvSpPr>
          <p:spPr>
            <a:xfrm>
              <a:off x="10179" y="8083"/>
              <a:ext cx="2764" cy="580"/>
            </a:xfrm>
            <a:prstGeom prst="rect">
              <a:avLst/>
            </a:prstGeom>
            <a:noFill/>
          </p:spPr>
          <p:txBody>
            <a:bodyPr wrap="square" rtlCol="0">
              <a:spAutoFit/>
            </a:bodyPr>
            <a:lstStyle/>
            <a:p>
              <a:r>
                <a:rPr lang="en-US" altLang="zh-CN"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walker</a:t>
              </a:r>
              <a:endParaRPr lang="en-US" altLang="zh-CN"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Effect transition="in" filter="fade">
                                      <p:cBhvr>
                                        <p:cTn id="13" dur="1000"/>
                                        <p:tgtEl>
                                          <p:spTgt spid="5"/>
                                        </p:tgtEl>
                                      </p:cBhvr>
                                    </p:animEffect>
                                  </p:childTnLst>
                                </p:cTn>
                              </p:par>
                            </p:childTnLst>
                          </p:cTn>
                        </p:par>
                        <p:par>
                          <p:cTn id="14" fill="hold">
                            <p:stCondLst>
                              <p:cond delay="1400"/>
                            </p:stCondLst>
                            <p:childTnLst>
                              <p:par>
                                <p:cTn id="15" presetID="14" presetClass="entr" presetSubtype="1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p:nvPr/>
        </p:nvSpPr>
        <p:spPr>
          <a:xfrm>
            <a:off x="0" y="2493407"/>
            <a:ext cx="12192000" cy="2696901"/>
          </a:xfrm>
          <a:custGeom>
            <a:avLst/>
            <a:gdLst>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1" fmla="*/ 0 w 9157063"/>
              <a:gd name="connsiteY0-2" fmla="*/ 130629 h 3095898"/>
              <a:gd name="connsiteX1-3" fmla="*/ 2286000 w 9157063"/>
              <a:gd name="connsiteY1-4" fmla="*/ 0 h 3095898"/>
              <a:gd name="connsiteX2-5" fmla="*/ 5329646 w 9157063"/>
              <a:gd name="connsiteY2-6" fmla="*/ 2155372 h 3095898"/>
              <a:gd name="connsiteX3-7" fmla="*/ 9157063 w 9157063"/>
              <a:gd name="connsiteY3-8" fmla="*/ 3095898 h 3095898"/>
              <a:gd name="connsiteX0-9" fmla="*/ 0 w 9157063"/>
              <a:gd name="connsiteY0-10" fmla="*/ 259961 h 3225230"/>
              <a:gd name="connsiteX1-11" fmla="*/ 2286000 w 9157063"/>
              <a:gd name="connsiteY1-12" fmla="*/ 129332 h 3225230"/>
              <a:gd name="connsiteX2-13" fmla="*/ 5329646 w 9157063"/>
              <a:gd name="connsiteY2-14" fmla="*/ 2284704 h 3225230"/>
              <a:gd name="connsiteX3-15" fmla="*/ 9157063 w 9157063"/>
              <a:gd name="connsiteY3-16" fmla="*/ 3225230 h 3225230"/>
              <a:gd name="connsiteX0-17" fmla="*/ 0 w 9157063"/>
              <a:gd name="connsiteY0-18" fmla="*/ 259961 h 3225230"/>
              <a:gd name="connsiteX1-19" fmla="*/ 2286000 w 9157063"/>
              <a:gd name="connsiteY1-20" fmla="*/ 129332 h 3225230"/>
              <a:gd name="connsiteX2-21" fmla="*/ 5329646 w 9157063"/>
              <a:gd name="connsiteY2-22" fmla="*/ 2284704 h 3225230"/>
              <a:gd name="connsiteX3-23" fmla="*/ 9157063 w 9157063"/>
              <a:gd name="connsiteY3-24" fmla="*/ 3225230 h 3225230"/>
              <a:gd name="connsiteX0-25" fmla="*/ 0 w 9157063"/>
              <a:gd name="connsiteY0-26" fmla="*/ 259961 h 3227547"/>
              <a:gd name="connsiteX1-27" fmla="*/ 2286000 w 9157063"/>
              <a:gd name="connsiteY1-28" fmla="*/ 129332 h 3227547"/>
              <a:gd name="connsiteX2-29" fmla="*/ 5329646 w 9157063"/>
              <a:gd name="connsiteY2-30" fmla="*/ 2284704 h 3227547"/>
              <a:gd name="connsiteX3-31" fmla="*/ 9157063 w 9157063"/>
              <a:gd name="connsiteY3-32" fmla="*/ 3225230 h 3227547"/>
              <a:gd name="connsiteX0-33" fmla="*/ 0 w 9157063"/>
              <a:gd name="connsiteY0-34" fmla="*/ 141919 h 3109392"/>
              <a:gd name="connsiteX1-35" fmla="*/ 2756263 w 9157063"/>
              <a:gd name="connsiteY1-36" fmla="*/ 168045 h 3109392"/>
              <a:gd name="connsiteX2-37" fmla="*/ 5329646 w 9157063"/>
              <a:gd name="connsiteY2-38" fmla="*/ 2166662 h 3109392"/>
              <a:gd name="connsiteX3-39" fmla="*/ 9157063 w 9157063"/>
              <a:gd name="connsiteY3-40" fmla="*/ 3107188 h 3109392"/>
              <a:gd name="connsiteX0-41" fmla="*/ 0 w 9157063"/>
              <a:gd name="connsiteY0-42" fmla="*/ 189830 h 3157303"/>
              <a:gd name="connsiteX1-43" fmla="*/ 2756263 w 9157063"/>
              <a:gd name="connsiteY1-44" fmla="*/ 215956 h 3157303"/>
              <a:gd name="connsiteX2-45" fmla="*/ 5329646 w 9157063"/>
              <a:gd name="connsiteY2-46" fmla="*/ 2214573 h 3157303"/>
              <a:gd name="connsiteX3-47" fmla="*/ 9157063 w 9157063"/>
              <a:gd name="connsiteY3-48" fmla="*/ 3155099 h 3157303"/>
              <a:gd name="connsiteX0-49" fmla="*/ 0 w 9104811"/>
              <a:gd name="connsiteY0-50" fmla="*/ 391083 h 3045048"/>
              <a:gd name="connsiteX1-51" fmla="*/ 2704011 w 9104811"/>
              <a:gd name="connsiteY1-52" fmla="*/ 103701 h 3045048"/>
              <a:gd name="connsiteX2-53" fmla="*/ 5277394 w 9104811"/>
              <a:gd name="connsiteY2-54" fmla="*/ 2102318 h 3045048"/>
              <a:gd name="connsiteX3-55" fmla="*/ 9104811 w 9104811"/>
              <a:gd name="connsiteY3-56" fmla="*/ 3042844 h 3045048"/>
              <a:gd name="connsiteX0-57" fmla="*/ 0 w 9170125"/>
              <a:gd name="connsiteY0-58" fmla="*/ 401085 h 3041987"/>
              <a:gd name="connsiteX1-59" fmla="*/ 2769325 w 9170125"/>
              <a:gd name="connsiteY1-60" fmla="*/ 100640 h 3041987"/>
              <a:gd name="connsiteX2-61" fmla="*/ 5342708 w 9170125"/>
              <a:gd name="connsiteY2-62" fmla="*/ 2099257 h 3041987"/>
              <a:gd name="connsiteX3-63" fmla="*/ 9170125 w 9170125"/>
              <a:gd name="connsiteY3-64" fmla="*/ 3039783 h 3041987"/>
              <a:gd name="connsiteX0-65" fmla="*/ 0 w 9170125"/>
              <a:gd name="connsiteY0-66" fmla="*/ 401085 h 3041987"/>
              <a:gd name="connsiteX1-67" fmla="*/ 2677885 w 9170125"/>
              <a:gd name="connsiteY1-68" fmla="*/ 100640 h 3041987"/>
              <a:gd name="connsiteX2-69" fmla="*/ 5342708 w 9170125"/>
              <a:gd name="connsiteY2-70" fmla="*/ 2099257 h 3041987"/>
              <a:gd name="connsiteX3-71" fmla="*/ 9170125 w 9170125"/>
              <a:gd name="connsiteY3-72" fmla="*/ 3039783 h 3041987"/>
              <a:gd name="connsiteX0-73" fmla="*/ 0 w 9170125"/>
              <a:gd name="connsiteY0-74" fmla="*/ 468432 h 3109334"/>
              <a:gd name="connsiteX1-75" fmla="*/ 2677885 w 9170125"/>
              <a:gd name="connsiteY1-76" fmla="*/ 167987 h 3109334"/>
              <a:gd name="connsiteX2-77" fmla="*/ 5342708 w 9170125"/>
              <a:gd name="connsiteY2-78" fmla="*/ 2166604 h 3109334"/>
              <a:gd name="connsiteX3-79" fmla="*/ 9170125 w 9170125"/>
              <a:gd name="connsiteY3-80" fmla="*/ 3107130 h 3109334"/>
              <a:gd name="connsiteX0-81" fmla="*/ 0 w 9170125"/>
              <a:gd name="connsiteY0-82" fmla="*/ 406629 h 3047531"/>
              <a:gd name="connsiteX1-83" fmla="*/ 2677885 w 9170125"/>
              <a:gd name="connsiteY1-84" fmla="*/ 106184 h 3047531"/>
              <a:gd name="connsiteX2-85" fmla="*/ 5342708 w 9170125"/>
              <a:gd name="connsiteY2-86" fmla="*/ 2104801 h 3047531"/>
              <a:gd name="connsiteX3-87" fmla="*/ 9170125 w 9170125"/>
              <a:gd name="connsiteY3-88" fmla="*/ 3045327 h 3047531"/>
              <a:gd name="connsiteX0-89" fmla="*/ 0 w 9170125"/>
              <a:gd name="connsiteY0-90" fmla="*/ 414045 h 3056100"/>
              <a:gd name="connsiteX1-91" fmla="*/ 2677885 w 9170125"/>
              <a:gd name="connsiteY1-92" fmla="*/ 113600 h 3056100"/>
              <a:gd name="connsiteX2-93" fmla="*/ 5564777 w 9170125"/>
              <a:gd name="connsiteY2-94" fmla="*/ 2295097 h 3056100"/>
              <a:gd name="connsiteX3-95" fmla="*/ 9170125 w 9170125"/>
              <a:gd name="connsiteY3-96" fmla="*/ 3052743 h 3056100"/>
              <a:gd name="connsiteX0-97" fmla="*/ 0 w 9170125"/>
              <a:gd name="connsiteY0-98" fmla="*/ 414045 h 3061846"/>
              <a:gd name="connsiteX1-99" fmla="*/ 2677885 w 9170125"/>
              <a:gd name="connsiteY1-100" fmla="*/ 113600 h 3061846"/>
              <a:gd name="connsiteX2-101" fmla="*/ 5564777 w 9170125"/>
              <a:gd name="connsiteY2-102" fmla="*/ 2295097 h 3061846"/>
              <a:gd name="connsiteX3-103" fmla="*/ 9170125 w 9170125"/>
              <a:gd name="connsiteY3-104" fmla="*/ 3052743 h 3061846"/>
              <a:gd name="connsiteX0-105" fmla="*/ 0 w 9170125"/>
              <a:gd name="connsiteY0-106" fmla="*/ 410334 h 3055876"/>
              <a:gd name="connsiteX1-107" fmla="*/ 2677885 w 9170125"/>
              <a:gd name="connsiteY1-108" fmla="*/ 109889 h 3055876"/>
              <a:gd name="connsiteX2-109" fmla="*/ 5747657 w 9170125"/>
              <a:gd name="connsiteY2-110" fmla="*/ 2239135 h 3055876"/>
              <a:gd name="connsiteX3-111" fmla="*/ 9170125 w 9170125"/>
              <a:gd name="connsiteY3-112" fmla="*/ 3049032 h 3055876"/>
            </a:gdLst>
            <a:ahLst/>
            <a:cxnLst>
              <a:cxn ang="0">
                <a:pos x="connsiteX0-1" y="connsiteY0-2"/>
              </a:cxn>
              <a:cxn ang="0">
                <a:pos x="connsiteX1-3" y="connsiteY1-4"/>
              </a:cxn>
              <a:cxn ang="0">
                <a:pos x="connsiteX2-5" y="connsiteY2-6"/>
              </a:cxn>
              <a:cxn ang="0">
                <a:pos x="connsiteX3-7" y="connsiteY3-8"/>
              </a:cxn>
            </a:cxnLst>
            <a:rect l="l" t="t" r="r" b="b"/>
            <a:pathLst>
              <a:path w="9170125" h="3055876">
                <a:moveTo>
                  <a:pt x="0" y="410334"/>
                </a:moveTo>
                <a:cubicBezTo>
                  <a:pt x="500742" y="210037"/>
                  <a:pt x="1719942" y="-194911"/>
                  <a:pt x="2677885" y="109889"/>
                </a:cubicBezTo>
                <a:cubicBezTo>
                  <a:pt x="3635828" y="414689"/>
                  <a:pt x="4116977" y="1501084"/>
                  <a:pt x="5747657" y="2239135"/>
                </a:cubicBezTo>
                <a:cubicBezTo>
                  <a:pt x="7378337" y="2977186"/>
                  <a:pt x="8181701" y="3088220"/>
                  <a:pt x="9170125" y="304903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5" name="任意多边形 6"/>
          <p:cNvSpPr/>
          <p:nvPr/>
        </p:nvSpPr>
        <p:spPr>
          <a:xfrm>
            <a:off x="0" y="2658201"/>
            <a:ext cx="12192000" cy="2154395"/>
          </a:xfrm>
          <a:custGeom>
            <a:avLst/>
            <a:gdLst>
              <a:gd name="connsiteX0" fmla="*/ 0 w 9170126"/>
              <a:gd name="connsiteY0" fmla="*/ 2011680 h 2011680"/>
              <a:gd name="connsiteX1" fmla="*/ 3187337 w 9170126"/>
              <a:gd name="connsiteY1" fmla="*/ 78377 h 2011680"/>
              <a:gd name="connsiteX2" fmla="*/ 6544492 w 9170126"/>
              <a:gd name="connsiteY2" fmla="*/ 0 h 2011680"/>
              <a:gd name="connsiteX3" fmla="*/ 9170126 w 9170126"/>
              <a:gd name="connsiteY3" fmla="*/ 757645 h 2011680"/>
              <a:gd name="connsiteX0-1" fmla="*/ 0 w 9170126"/>
              <a:gd name="connsiteY0-2" fmla="*/ 2141544 h 2141544"/>
              <a:gd name="connsiteX1-3" fmla="*/ 3187337 w 9170126"/>
              <a:gd name="connsiteY1-4" fmla="*/ 208241 h 2141544"/>
              <a:gd name="connsiteX2-5" fmla="*/ 6544492 w 9170126"/>
              <a:gd name="connsiteY2-6" fmla="*/ 129864 h 2141544"/>
              <a:gd name="connsiteX3-7" fmla="*/ 9170126 w 9170126"/>
              <a:gd name="connsiteY3-8" fmla="*/ 887509 h 2141544"/>
              <a:gd name="connsiteX0-9" fmla="*/ 0 w 9170126"/>
              <a:gd name="connsiteY0-10" fmla="*/ 2141544 h 2141544"/>
              <a:gd name="connsiteX1-11" fmla="*/ 3187337 w 9170126"/>
              <a:gd name="connsiteY1-12" fmla="*/ 208241 h 2141544"/>
              <a:gd name="connsiteX2-13" fmla="*/ 6544492 w 9170126"/>
              <a:gd name="connsiteY2-14" fmla="*/ 129864 h 2141544"/>
              <a:gd name="connsiteX3-15" fmla="*/ 9170126 w 9170126"/>
              <a:gd name="connsiteY3-16" fmla="*/ 887509 h 2141544"/>
              <a:gd name="connsiteX0-17" fmla="*/ 0 w 9170126"/>
              <a:gd name="connsiteY0-18" fmla="*/ 2141544 h 2141544"/>
              <a:gd name="connsiteX1-19" fmla="*/ 3187337 w 9170126"/>
              <a:gd name="connsiteY1-20" fmla="*/ 208241 h 2141544"/>
              <a:gd name="connsiteX2-21" fmla="*/ 6544492 w 9170126"/>
              <a:gd name="connsiteY2-22" fmla="*/ 129864 h 2141544"/>
              <a:gd name="connsiteX3-23" fmla="*/ 9170126 w 9170126"/>
              <a:gd name="connsiteY3-24" fmla="*/ 887509 h 2141544"/>
              <a:gd name="connsiteX0-25" fmla="*/ 0 w 9170126"/>
              <a:gd name="connsiteY0-26" fmla="*/ 2141544 h 2141544"/>
              <a:gd name="connsiteX1-27" fmla="*/ 3187337 w 9170126"/>
              <a:gd name="connsiteY1-28" fmla="*/ 208241 h 2141544"/>
              <a:gd name="connsiteX2-29" fmla="*/ 6544492 w 9170126"/>
              <a:gd name="connsiteY2-30" fmla="*/ 129864 h 2141544"/>
              <a:gd name="connsiteX3-31" fmla="*/ 9170126 w 9170126"/>
              <a:gd name="connsiteY3-32" fmla="*/ 887509 h 2141544"/>
              <a:gd name="connsiteX0-33" fmla="*/ 0 w 9170126"/>
              <a:gd name="connsiteY0-34" fmla="*/ 2141544 h 2141544"/>
              <a:gd name="connsiteX1-35" fmla="*/ 3187337 w 9170126"/>
              <a:gd name="connsiteY1-36" fmla="*/ 208241 h 2141544"/>
              <a:gd name="connsiteX2-37" fmla="*/ 6544492 w 9170126"/>
              <a:gd name="connsiteY2-38" fmla="*/ 129864 h 2141544"/>
              <a:gd name="connsiteX3-39" fmla="*/ 9170126 w 9170126"/>
              <a:gd name="connsiteY3-40" fmla="*/ 887509 h 2141544"/>
              <a:gd name="connsiteX0-41" fmla="*/ 0 w 9170126"/>
              <a:gd name="connsiteY0-42" fmla="*/ 2141544 h 2141544"/>
              <a:gd name="connsiteX1-43" fmla="*/ 3187337 w 9170126"/>
              <a:gd name="connsiteY1-44" fmla="*/ 208241 h 2141544"/>
              <a:gd name="connsiteX2-45" fmla="*/ 6544492 w 9170126"/>
              <a:gd name="connsiteY2-46" fmla="*/ 129864 h 2141544"/>
              <a:gd name="connsiteX3-47" fmla="*/ 9170126 w 9170126"/>
              <a:gd name="connsiteY3-48" fmla="*/ 887509 h 2141544"/>
              <a:gd name="connsiteX0-49" fmla="*/ 0 w 9170126"/>
              <a:gd name="connsiteY0-50" fmla="*/ 2141544 h 2141544"/>
              <a:gd name="connsiteX1-51" fmla="*/ 3187337 w 9170126"/>
              <a:gd name="connsiteY1-52" fmla="*/ 208241 h 2141544"/>
              <a:gd name="connsiteX2-53" fmla="*/ 6544492 w 9170126"/>
              <a:gd name="connsiteY2-54" fmla="*/ 129864 h 2141544"/>
              <a:gd name="connsiteX3-55" fmla="*/ 9170126 w 9170126"/>
              <a:gd name="connsiteY3-56" fmla="*/ 887509 h 2141544"/>
              <a:gd name="connsiteX0-57" fmla="*/ 0 w 9170126"/>
              <a:gd name="connsiteY0-58" fmla="*/ 2170260 h 2170260"/>
              <a:gd name="connsiteX1-59" fmla="*/ 3187337 w 9170126"/>
              <a:gd name="connsiteY1-60" fmla="*/ 236957 h 2170260"/>
              <a:gd name="connsiteX2-61" fmla="*/ 6531429 w 9170126"/>
              <a:gd name="connsiteY2-62" fmla="*/ 106328 h 2170260"/>
              <a:gd name="connsiteX3-63" fmla="*/ 9170126 w 9170126"/>
              <a:gd name="connsiteY3-64" fmla="*/ 916225 h 2170260"/>
              <a:gd name="connsiteX0-65" fmla="*/ 0 w 9170126"/>
              <a:gd name="connsiteY0-66" fmla="*/ 2155389 h 2155389"/>
              <a:gd name="connsiteX1-67" fmla="*/ 3187337 w 9170126"/>
              <a:gd name="connsiteY1-68" fmla="*/ 222086 h 2155389"/>
              <a:gd name="connsiteX2-69" fmla="*/ 6531429 w 9170126"/>
              <a:gd name="connsiteY2-70" fmla="*/ 91457 h 2155389"/>
              <a:gd name="connsiteX3-71" fmla="*/ 9170126 w 9170126"/>
              <a:gd name="connsiteY3-72" fmla="*/ 901354 h 2155389"/>
              <a:gd name="connsiteX0-73" fmla="*/ 0 w 9170126"/>
              <a:gd name="connsiteY0-74" fmla="*/ 2127427 h 2127427"/>
              <a:gd name="connsiteX1-75" fmla="*/ 2834640 w 9170126"/>
              <a:gd name="connsiteY1-76" fmla="*/ 285564 h 2127427"/>
              <a:gd name="connsiteX2-77" fmla="*/ 6531429 w 9170126"/>
              <a:gd name="connsiteY2-78" fmla="*/ 63495 h 2127427"/>
              <a:gd name="connsiteX3-79" fmla="*/ 9170126 w 9170126"/>
              <a:gd name="connsiteY3-80" fmla="*/ 873392 h 2127427"/>
              <a:gd name="connsiteX0-81" fmla="*/ 0 w 9170126"/>
              <a:gd name="connsiteY0-82" fmla="*/ 2127427 h 2127427"/>
              <a:gd name="connsiteX1-83" fmla="*/ 2834640 w 9170126"/>
              <a:gd name="connsiteY1-84" fmla="*/ 285564 h 2127427"/>
              <a:gd name="connsiteX2-85" fmla="*/ 6531429 w 9170126"/>
              <a:gd name="connsiteY2-86" fmla="*/ 63495 h 2127427"/>
              <a:gd name="connsiteX3-87" fmla="*/ 9170126 w 9170126"/>
              <a:gd name="connsiteY3-88" fmla="*/ 873392 h 2127427"/>
              <a:gd name="connsiteX0-89" fmla="*/ 0 w 9170126"/>
              <a:gd name="connsiteY0-90" fmla="*/ 2127427 h 2127427"/>
              <a:gd name="connsiteX1-91" fmla="*/ 2834640 w 9170126"/>
              <a:gd name="connsiteY1-92" fmla="*/ 285564 h 2127427"/>
              <a:gd name="connsiteX2-93" fmla="*/ 6531429 w 9170126"/>
              <a:gd name="connsiteY2-94" fmla="*/ 63495 h 2127427"/>
              <a:gd name="connsiteX3-95" fmla="*/ 9170126 w 9170126"/>
              <a:gd name="connsiteY3-96" fmla="*/ 873392 h 2127427"/>
            </a:gdLst>
            <a:ahLst/>
            <a:cxnLst>
              <a:cxn ang="0">
                <a:pos x="connsiteX0-1" y="connsiteY0-2"/>
              </a:cxn>
              <a:cxn ang="0">
                <a:pos x="connsiteX1-3" y="connsiteY1-4"/>
              </a:cxn>
              <a:cxn ang="0">
                <a:pos x="connsiteX2-5" y="connsiteY2-6"/>
              </a:cxn>
              <a:cxn ang="0">
                <a:pos x="connsiteX3-7" y="connsiteY3-8"/>
              </a:cxn>
            </a:cxnLst>
            <a:rect l="l" t="t" r="r" b="b"/>
            <a:pathLst>
              <a:path w="9170126" h="2127427">
                <a:moveTo>
                  <a:pt x="0" y="2127427"/>
                </a:moveTo>
                <a:cubicBezTo>
                  <a:pt x="291737" y="1757313"/>
                  <a:pt x="1746069" y="629553"/>
                  <a:pt x="2834640" y="285564"/>
                </a:cubicBezTo>
                <a:cubicBezTo>
                  <a:pt x="3923211" y="-58425"/>
                  <a:pt x="5475515" y="-34476"/>
                  <a:pt x="6531429" y="63495"/>
                </a:cubicBezTo>
                <a:cubicBezTo>
                  <a:pt x="7587343" y="161466"/>
                  <a:pt x="8477795" y="516341"/>
                  <a:pt x="9170126" y="87339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6" name="任意多边形 4"/>
          <p:cNvSpPr/>
          <p:nvPr/>
        </p:nvSpPr>
        <p:spPr>
          <a:xfrm>
            <a:off x="0" y="2360023"/>
            <a:ext cx="12192000" cy="3272972"/>
          </a:xfrm>
          <a:custGeom>
            <a:avLst/>
            <a:gdLst>
              <a:gd name="connsiteX0" fmla="*/ 0 w 9170126"/>
              <a:gd name="connsiteY0" fmla="*/ 26126 h 1711235"/>
              <a:gd name="connsiteX1" fmla="*/ 3213463 w 9170126"/>
              <a:gd name="connsiteY1" fmla="*/ 1711235 h 1711235"/>
              <a:gd name="connsiteX2" fmla="*/ 7994469 w 9170126"/>
              <a:gd name="connsiteY2" fmla="*/ 326572 h 1711235"/>
              <a:gd name="connsiteX3" fmla="*/ 9170126 w 9170126"/>
              <a:gd name="connsiteY3" fmla="*/ 0 h 1711235"/>
              <a:gd name="connsiteX0-1" fmla="*/ 0 w 9170126"/>
              <a:gd name="connsiteY0-2" fmla="*/ 26126 h 1712821"/>
              <a:gd name="connsiteX1-3" fmla="*/ 3213463 w 9170126"/>
              <a:gd name="connsiteY1-4" fmla="*/ 1711235 h 1712821"/>
              <a:gd name="connsiteX2-5" fmla="*/ 7994469 w 9170126"/>
              <a:gd name="connsiteY2-6" fmla="*/ 326572 h 1712821"/>
              <a:gd name="connsiteX3-7" fmla="*/ 9170126 w 9170126"/>
              <a:gd name="connsiteY3-8" fmla="*/ 0 h 1712821"/>
              <a:gd name="connsiteX0-9" fmla="*/ 0 w 9170126"/>
              <a:gd name="connsiteY0-10" fmla="*/ 26126 h 1712821"/>
              <a:gd name="connsiteX1-11" fmla="*/ 3213463 w 9170126"/>
              <a:gd name="connsiteY1-12" fmla="*/ 1711235 h 1712821"/>
              <a:gd name="connsiteX2-13" fmla="*/ 7994469 w 9170126"/>
              <a:gd name="connsiteY2-14" fmla="*/ 326572 h 1712821"/>
              <a:gd name="connsiteX3-15" fmla="*/ 9170126 w 9170126"/>
              <a:gd name="connsiteY3-16" fmla="*/ 0 h 1712821"/>
              <a:gd name="connsiteX0-17" fmla="*/ 0 w 9170126"/>
              <a:gd name="connsiteY0-18" fmla="*/ 26126 h 1711869"/>
              <a:gd name="connsiteX1-19" fmla="*/ 3213463 w 9170126"/>
              <a:gd name="connsiteY1-20" fmla="*/ 1711235 h 1711869"/>
              <a:gd name="connsiteX2-21" fmla="*/ 7067006 w 9170126"/>
              <a:gd name="connsiteY2-22" fmla="*/ 222069 h 1711869"/>
              <a:gd name="connsiteX3-23" fmla="*/ 9170126 w 9170126"/>
              <a:gd name="connsiteY3-24" fmla="*/ 0 h 1711869"/>
              <a:gd name="connsiteX0-25" fmla="*/ 0 w 9170126"/>
              <a:gd name="connsiteY0-26" fmla="*/ 26126 h 1711779"/>
              <a:gd name="connsiteX1-27" fmla="*/ 3213463 w 9170126"/>
              <a:gd name="connsiteY1-28" fmla="*/ 1711235 h 1711779"/>
              <a:gd name="connsiteX2-29" fmla="*/ 7067006 w 9170126"/>
              <a:gd name="connsiteY2-30" fmla="*/ 222069 h 1711779"/>
              <a:gd name="connsiteX3-31" fmla="*/ 9170126 w 9170126"/>
              <a:gd name="connsiteY3-32" fmla="*/ 0 h 1711779"/>
              <a:gd name="connsiteX0-33" fmla="*/ 0 w 9170126"/>
              <a:gd name="connsiteY0-34" fmla="*/ 26126 h 1711882"/>
              <a:gd name="connsiteX1-35" fmla="*/ 3213463 w 9170126"/>
              <a:gd name="connsiteY1-36" fmla="*/ 1711235 h 1711882"/>
              <a:gd name="connsiteX2-37" fmla="*/ 7067006 w 9170126"/>
              <a:gd name="connsiteY2-38" fmla="*/ 222069 h 1711882"/>
              <a:gd name="connsiteX3-39" fmla="*/ 9170126 w 9170126"/>
              <a:gd name="connsiteY3-40" fmla="*/ 0 h 1711882"/>
              <a:gd name="connsiteX0-41" fmla="*/ 0 w 9170126"/>
              <a:gd name="connsiteY0-42" fmla="*/ 26126 h 1711882"/>
              <a:gd name="connsiteX1-43" fmla="*/ 3213463 w 9170126"/>
              <a:gd name="connsiteY1-44" fmla="*/ 1711235 h 1711882"/>
              <a:gd name="connsiteX2-45" fmla="*/ 7223760 w 9170126"/>
              <a:gd name="connsiteY2-46" fmla="*/ 222069 h 1711882"/>
              <a:gd name="connsiteX3-47" fmla="*/ 9170126 w 9170126"/>
              <a:gd name="connsiteY3-48" fmla="*/ 0 h 1711882"/>
              <a:gd name="connsiteX0-49" fmla="*/ 0 w 9170126"/>
              <a:gd name="connsiteY0-50" fmla="*/ 26126 h 1711882"/>
              <a:gd name="connsiteX1-51" fmla="*/ 3213463 w 9170126"/>
              <a:gd name="connsiteY1-52" fmla="*/ 1711235 h 1711882"/>
              <a:gd name="connsiteX2-53" fmla="*/ 7223760 w 9170126"/>
              <a:gd name="connsiteY2-54" fmla="*/ 222069 h 1711882"/>
              <a:gd name="connsiteX3-55" fmla="*/ 9170126 w 9170126"/>
              <a:gd name="connsiteY3-56" fmla="*/ 0 h 1711882"/>
              <a:gd name="connsiteX0-57" fmla="*/ 0 w 9170126"/>
              <a:gd name="connsiteY0-58" fmla="*/ 26126 h 1607414"/>
              <a:gd name="connsiteX1-59" fmla="*/ 3396343 w 9170126"/>
              <a:gd name="connsiteY1-60" fmla="*/ 1606732 h 1607414"/>
              <a:gd name="connsiteX2-61" fmla="*/ 7223760 w 9170126"/>
              <a:gd name="connsiteY2-62" fmla="*/ 222069 h 1607414"/>
              <a:gd name="connsiteX3-63" fmla="*/ 9170126 w 9170126"/>
              <a:gd name="connsiteY3-64" fmla="*/ 0 h 1607414"/>
              <a:gd name="connsiteX0-65" fmla="*/ 0 w 9170126"/>
              <a:gd name="connsiteY0-66" fmla="*/ 82588 h 1663876"/>
              <a:gd name="connsiteX1-67" fmla="*/ 3396343 w 9170126"/>
              <a:gd name="connsiteY1-68" fmla="*/ 1663194 h 1663876"/>
              <a:gd name="connsiteX2-69" fmla="*/ 7223760 w 9170126"/>
              <a:gd name="connsiteY2-70" fmla="*/ 278531 h 1663876"/>
              <a:gd name="connsiteX3-71" fmla="*/ 9170126 w 9170126"/>
              <a:gd name="connsiteY3-72" fmla="*/ 56462 h 1663876"/>
              <a:gd name="connsiteX0-73" fmla="*/ 0 w 9170126"/>
              <a:gd name="connsiteY0-74" fmla="*/ 45999 h 1634659"/>
              <a:gd name="connsiteX1-75" fmla="*/ 3396343 w 9170126"/>
              <a:gd name="connsiteY1-76" fmla="*/ 1626605 h 1634659"/>
              <a:gd name="connsiteX2-77" fmla="*/ 6505303 w 9170126"/>
              <a:gd name="connsiteY2-78" fmla="*/ 633828 h 1634659"/>
              <a:gd name="connsiteX3-79" fmla="*/ 9170126 w 9170126"/>
              <a:gd name="connsiteY3-80" fmla="*/ 19873 h 1634659"/>
              <a:gd name="connsiteX0-81" fmla="*/ 0 w 9170126"/>
              <a:gd name="connsiteY0-82" fmla="*/ 55214 h 1646042"/>
              <a:gd name="connsiteX1-83" fmla="*/ 3396343 w 9170126"/>
              <a:gd name="connsiteY1-84" fmla="*/ 1635820 h 1646042"/>
              <a:gd name="connsiteX2-85" fmla="*/ 6505303 w 9170126"/>
              <a:gd name="connsiteY2-86" fmla="*/ 643043 h 1646042"/>
              <a:gd name="connsiteX3-87" fmla="*/ 9170126 w 9170126"/>
              <a:gd name="connsiteY3-88" fmla="*/ 29088 h 1646042"/>
            </a:gdLst>
            <a:ahLst/>
            <a:cxnLst>
              <a:cxn ang="0">
                <a:pos x="connsiteX0-1" y="connsiteY0-2"/>
              </a:cxn>
              <a:cxn ang="0">
                <a:pos x="connsiteX1-3" y="connsiteY1-4"/>
              </a:cxn>
              <a:cxn ang="0">
                <a:pos x="connsiteX2-5" y="connsiteY2-6"/>
              </a:cxn>
              <a:cxn ang="0">
                <a:pos x="connsiteX3-7" y="connsiteY3-8"/>
              </a:cxn>
            </a:cxnLst>
            <a:rect l="l" t="t" r="r" b="b"/>
            <a:pathLst>
              <a:path w="9170126" h="1646042">
                <a:moveTo>
                  <a:pt x="0" y="55214"/>
                </a:moveTo>
                <a:cubicBezTo>
                  <a:pt x="875211" y="969614"/>
                  <a:pt x="2312126" y="1537849"/>
                  <a:pt x="3396343" y="1635820"/>
                </a:cubicBezTo>
                <a:cubicBezTo>
                  <a:pt x="4480560" y="1733792"/>
                  <a:pt x="5634446" y="1106775"/>
                  <a:pt x="6505303" y="643043"/>
                </a:cubicBezTo>
                <a:cubicBezTo>
                  <a:pt x="7376160" y="179311"/>
                  <a:pt x="8508275" y="-92832"/>
                  <a:pt x="9170126" y="29088"/>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35" name="任意多边形 5"/>
          <p:cNvSpPr/>
          <p:nvPr/>
        </p:nvSpPr>
        <p:spPr>
          <a:xfrm rot="10800000" flipV="1">
            <a:off x="0" y="2866646"/>
            <a:ext cx="12192000" cy="2219856"/>
          </a:xfrm>
          <a:custGeom>
            <a:avLst/>
            <a:gdLst>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1" fmla="*/ 0 w 9157063"/>
              <a:gd name="connsiteY0-2" fmla="*/ 130629 h 3095898"/>
              <a:gd name="connsiteX1-3" fmla="*/ 2286000 w 9157063"/>
              <a:gd name="connsiteY1-4" fmla="*/ 0 h 3095898"/>
              <a:gd name="connsiteX2-5" fmla="*/ 5329646 w 9157063"/>
              <a:gd name="connsiteY2-6" fmla="*/ 2155372 h 3095898"/>
              <a:gd name="connsiteX3-7" fmla="*/ 9157063 w 9157063"/>
              <a:gd name="connsiteY3-8" fmla="*/ 3095898 h 3095898"/>
              <a:gd name="connsiteX0-9" fmla="*/ 0 w 9157063"/>
              <a:gd name="connsiteY0-10" fmla="*/ 259961 h 3225230"/>
              <a:gd name="connsiteX1-11" fmla="*/ 2286000 w 9157063"/>
              <a:gd name="connsiteY1-12" fmla="*/ 129332 h 3225230"/>
              <a:gd name="connsiteX2-13" fmla="*/ 5329646 w 9157063"/>
              <a:gd name="connsiteY2-14" fmla="*/ 2284704 h 3225230"/>
              <a:gd name="connsiteX3-15" fmla="*/ 9157063 w 9157063"/>
              <a:gd name="connsiteY3-16" fmla="*/ 3225230 h 3225230"/>
              <a:gd name="connsiteX0-17" fmla="*/ 0 w 9157063"/>
              <a:gd name="connsiteY0-18" fmla="*/ 259961 h 3225230"/>
              <a:gd name="connsiteX1-19" fmla="*/ 2286000 w 9157063"/>
              <a:gd name="connsiteY1-20" fmla="*/ 129332 h 3225230"/>
              <a:gd name="connsiteX2-21" fmla="*/ 5329646 w 9157063"/>
              <a:gd name="connsiteY2-22" fmla="*/ 2284704 h 3225230"/>
              <a:gd name="connsiteX3-23" fmla="*/ 9157063 w 9157063"/>
              <a:gd name="connsiteY3-24" fmla="*/ 3225230 h 3225230"/>
              <a:gd name="connsiteX0-25" fmla="*/ 0 w 9157063"/>
              <a:gd name="connsiteY0-26" fmla="*/ 259961 h 3227547"/>
              <a:gd name="connsiteX1-27" fmla="*/ 2286000 w 9157063"/>
              <a:gd name="connsiteY1-28" fmla="*/ 129332 h 3227547"/>
              <a:gd name="connsiteX2-29" fmla="*/ 5329646 w 9157063"/>
              <a:gd name="connsiteY2-30" fmla="*/ 2284704 h 3227547"/>
              <a:gd name="connsiteX3-31" fmla="*/ 9157063 w 9157063"/>
              <a:gd name="connsiteY3-32" fmla="*/ 3225230 h 3227547"/>
              <a:gd name="connsiteX0-33" fmla="*/ 0 w 9157063"/>
              <a:gd name="connsiteY0-34" fmla="*/ 141919 h 3109392"/>
              <a:gd name="connsiteX1-35" fmla="*/ 2756263 w 9157063"/>
              <a:gd name="connsiteY1-36" fmla="*/ 168045 h 3109392"/>
              <a:gd name="connsiteX2-37" fmla="*/ 5329646 w 9157063"/>
              <a:gd name="connsiteY2-38" fmla="*/ 2166662 h 3109392"/>
              <a:gd name="connsiteX3-39" fmla="*/ 9157063 w 9157063"/>
              <a:gd name="connsiteY3-40" fmla="*/ 3107188 h 3109392"/>
              <a:gd name="connsiteX0-41" fmla="*/ 0 w 9157063"/>
              <a:gd name="connsiteY0-42" fmla="*/ 189830 h 3157303"/>
              <a:gd name="connsiteX1-43" fmla="*/ 2756263 w 9157063"/>
              <a:gd name="connsiteY1-44" fmla="*/ 215956 h 3157303"/>
              <a:gd name="connsiteX2-45" fmla="*/ 5329646 w 9157063"/>
              <a:gd name="connsiteY2-46" fmla="*/ 2214573 h 3157303"/>
              <a:gd name="connsiteX3-47" fmla="*/ 9157063 w 9157063"/>
              <a:gd name="connsiteY3-48" fmla="*/ 3155099 h 3157303"/>
              <a:gd name="connsiteX0-49" fmla="*/ 0 w 9104811"/>
              <a:gd name="connsiteY0-50" fmla="*/ 391083 h 3045048"/>
              <a:gd name="connsiteX1-51" fmla="*/ 2704011 w 9104811"/>
              <a:gd name="connsiteY1-52" fmla="*/ 103701 h 3045048"/>
              <a:gd name="connsiteX2-53" fmla="*/ 5277394 w 9104811"/>
              <a:gd name="connsiteY2-54" fmla="*/ 2102318 h 3045048"/>
              <a:gd name="connsiteX3-55" fmla="*/ 9104811 w 9104811"/>
              <a:gd name="connsiteY3-56" fmla="*/ 3042844 h 3045048"/>
              <a:gd name="connsiteX0-57" fmla="*/ 0 w 9170125"/>
              <a:gd name="connsiteY0-58" fmla="*/ 401085 h 3041987"/>
              <a:gd name="connsiteX1-59" fmla="*/ 2769325 w 9170125"/>
              <a:gd name="connsiteY1-60" fmla="*/ 100640 h 3041987"/>
              <a:gd name="connsiteX2-61" fmla="*/ 5342708 w 9170125"/>
              <a:gd name="connsiteY2-62" fmla="*/ 2099257 h 3041987"/>
              <a:gd name="connsiteX3-63" fmla="*/ 9170125 w 9170125"/>
              <a:gd name="connsiteY3-64" fmla="*/ 3039783 h 3041987"/>
              <a:gd name="connsiteX0-65" fmla="*/ 0 w 9170125"/>
              <a:gd name="connsiteY0-66" fmla="*/ 401085 h 3041987"/>
              <a:gd name="connsiteX1-67" fmla="*/ 2677885 w 9170125"/>
              <a:gd name="connsiteY1-68" fmla="*/ 100640 h 3041987"/>
              <a:gd name="connsiteX2-69" fmla="*/ 5342708 w 9170125"/>
              <a:gd name="connsiteY2-70" fmla="*/ 2099257 h 3041987"/>
              <a:gd name="connsiteX3-71" fmla="*/ 9170125 w 9170125"/>
              <a:gd name="connsiteY3-72" fmla="*/ 3039783 h 3041987"/>
              <a:gd name="connsiteX0-73" fmla="*/ 0 w 9170125"/>
              <a:gd name="connsiteY0-74" fmla="*/ 468432 h 3109334"/>
              <a:gd name="connsiteX1-75" fmla="*/ 2677885 w 9170125"/>
              <a:gd name="connsiteY1-76" fmla="*/ 167987 h 3109334"/>
              <a:gd name="connsiteX2-77" fmla="*/ 5342708 w 9170125"/>
              <a:gd name="connsiteY2-78" fmla="*/ 2166604 h 3109334"/>
              <a:gd name="connsiteX3-79" fmla="*/ 9170125 w 9170125"/>
              <a:gd name="connsiteY3-80" fmla="*/ 3107130 h 3109334"/>
              <a:gd name="connsiteX0-81" fmla="*/ 0 w 9170125"/>
              <a:gd name="connsiteY0-82" fmla="*/ 406629 h 3047531"/>
              <a:gd name="connsiteX1-83" fmla="*/ 2677885 w 9170125"/>
              <a:gd name="connsiteY1-84" fmla="*/ 106184 h 3047531"/>
              <a:gd name="connsiteX2-85" fmla="*/ 5342708 w 9170125"/>
              <a:gd name="connsiteY2-86" fmla="*/ 2104801 h 3047531"/>
              <a:gd name="connsiteX3-87" fmla="*/ 9170125 w 9170125"/>
              <a:gd name="connsiteY3-88" fmla="*/ 3045327 h 3047531"/>
              <a:gd name="connsiteX0-89" fmla="*/ 0 w 9170125"/>
              <a:gd name="connsiteY0-90" fmla="*/ 414045 h 3056100"/>
              <a:gd name="connsiteX1-91" fmla="*/ 2677885 w 9170125"/>
              <a:gd name="connsiteY1-92" fmla="*/ 113600 h 3056100"/>
              <a:gd name="connsiteX2-93" fmla="*/ 5564777 w 9170125"/>
              <a:gd name="connsiteY2-94" fmla="*/ 2295097 h 3056100"/>
              <a:gd name="connsiteX3-95" fmla="*/ 9170125 w 9170125"/>
              <a:gd name="connsiteY3-96" fmla="*/ 3052743 h 3056100"/>
              <a:gd name="connsiteX0-97" fmla="*/ 0 w 9170125"/>
              <a:gd name="connsiteY0-98" fmla="*/ 414045 h 3061846"/>
              <a:gd name="connsiteX1-99" fmla="*/ 2677885 w 9170125"/>
              <a:gd name="connsiteY1-100" fmla="*/ 113600 h 3061846"/>
              <a:gd name="connsiteX2-101" fmla="*/ 5564777 w 9170125"/>
              <a:gd name="connsiteY2-102" fmla="*/ 2295097 h 3061846"/>
              <a:gd name="connsiteX3-103" fmla="*/ 9170125 w 9170125"/>
              <a:gd name="connsiteY3-104" fmla="*/ 3052743 h 3061846"/>
              <a:gd name="connsiteX0-105" fmla="*/ 0 w 9170125"/>
              <a:gd name="connsiteY0-106" fmla="*/ 410334 h 3055876"/>
              <a:gd name="connsiteX1-107" fmla="*/ 2677885 w 9170125"/>
              <a:gd name="connsiteY1-108" fmla="*/ 109889 h 3055876"/>
              <a:gd name="connsiteX2-109" fmla="*/ 5747657 w 9170125"/>
              <a:gd name="connsiteY2-110" fmla="*/ 2239135 h 3055876"/>
              <a:gd name="connsiteX3-111" fmla="*/ 9170125 w 9170125"/>
              <a:gd name="connsiteY3-112" fmla="*/ 3049032 h 3055876"/>
            </a:gdLst>
            <a:ahLst/>
            <a:cxnLst>
              <a:cxn ang="0">
                <a:pos x="connsiteX0-1" y="connsiteY0-2"/>
              </a:cxn>
              <a:cxn ang="0">
                <a:pos x="connsiteX1-3" y="connsiteY1-4"/>
              </a:cxn>
              <a:cxn ang="0">
                <a:pos x="connsiteX2-5" y="connsiteY2-6"/>
              </a:cxn>
              <a:cxn ang="0">
                <a:pos x="connsiteX3-7" y="connsiteY3-8"/>
              </a:cxn>
            </a:cxnLst>
            <a:rect l="l" t="t" r="r" b="b"/>
            <a:pathLst>
              <a:path w="9170125" h="3055876">
                <a:moveTo>
                  <a:pt x="0" y="410334"/>
                </a:moveTo>
                <a:cubicBezTo>
                  <a:pt x="500742" y="210037"/>
                  <a:pt x="1719942" y="-194911"/>
                  <a:pt x="2677885" y="109889"/>
                </a:cubicBezTo>
                <a:cubicBezTo>
                  <a:pt x="3635828" y="414689"/>
                  <a:pt x="4116977" y="1501084"/>
                  <a:pt x="5747657" y="2239135"/>
                </a:cubicBezTo>
                <a:cubicBezTo>
                  <a:pt x="7378337" y="2977186"/>
                  <a:pt x="8181701" y="3088220"/>
                  <a:pt x="9170125" y="304903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38" name="椭圆 37"/>
          <p:cNvSpPr>
            <a:spLocks noChangeAspect="1"/>
          </p:cNvSpPr>
          <p:nvPr/>
        </p:nvSpPr>
        <p:spPr>
          <a:xfrm>
            <a:off x="1085119" y="3730042"/>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9" name="文本框 38"/>
          <p:cNvSpPr txBox="1"/>
          <p:nvPr/>
        </p:nvSpPr>
        <p:spPr>
          <a:xfrm>
            <a:off x="1146611" y="3692889"/>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90204" pitchFamily="34" charset="0"/>
              </a:rPr>
              <a:t>1</a:t>
            </a:r>
            <a:endParaRPr lang="zh-CN" altLang="en-US" sz="2800" dirty="0">
              <a:solidFill>
                <a:schemeClr val="bg1"/>
              </a:solidFill>
              <a:latin typeface="+mn-ea"/>
              <a:cs typeface="Arial" panose="020B0604020202090204" pitchFamily="34" charset="0"/>
            </a:endParaRPr>
          </a:p>
        </p:txBody>
      </p:sp>
      <p:sp>
        <p:nvSpPr>
          <p:cNvPr id="52" name="椭圆 51"/>
          <p:cNvSpPr>
            <a:spLocks noChangeAspect="1"/>
          </p:cNvSpPr>
          <p:nvPr/>
        </p:nvSpPr>
        <p:spPr>
          <a:xfrm>
            <a:off x="4047582" y="2606380"/>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3" name="文本框 52"/>
          <p:cNvSpPr txBox="1"/>
          <p:nvPr/>
        </p:nvSpPr>
        <p:spPr>
          <a:xfrm>
            <a:off x="4109074" y="2569227"/>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90204" pitchFamily="34" charset="0"/>
              </a:rPr>
              <a:t>2</a:t>
            </a:r>
            <a:endParaRPr lang="zh-CN" altLang="en-US" sz="2800" dirty="0">
              <a:solidFill>
                <a:schemeClr val="bg1"/>
              </a:solidFill>
              <a:latin typeface="+mn-ea"/>
              <a:cs typeface="Arial" panose="020B0604020202090204" pitchFamily="34" charset="0"/>
            </a:endParaRPr>
          </a:p>
        </p:txBody>
      </p:sp>
      <p:sp>
        <p:nvSpPr>
          <p:cNvPr id="56" name="椭圆 55"/>
          <p:cNvSpPr>
            <a:spLocks noChangeAspect="1"/>
          </p:cNvSpPr>
          <p:nvPr/>
        </p:nvSpPr>
        <p:spPr>
          <a:xfrm>
            <a:off x="5838327" y="3777228"/>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7" name="文本框 56"/>
          <p:cNvSpPr txBox="1"/>
          <p:nvPr/>
        </p:nvSpPr>
        <p:spPr>
          <a:xfrm>
            <a:off x="5899819" y="3740075"/>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90204" pitchFamily="34" charset="0"/>
              </a:rPr>
              <a:t>3</a:t>
            </a:r>
            <a:endParaRPr lang="zh-CN" altLang="en-US" sz="2800" dirty="0">
              <a:solidFill>
                <a:schemeClr val="bg1"/>
              </a:solidFill>
              <a:latin typeface="+mn-ea"/>
              <a:cs typeface="Arial" panose="020B0604020202090204" pitchFamily="34" charset="0"/>
            </a:endParaRPr>
          </a:p>
        </p:txBody>
      </p:sp>
      <p:sp>
        <p:nvSpPr>
          <p:cNvPr id="58" name="椭圆 57"/>
          <p:cNvSpPr>
            <a:spLocks noChangeAspect="1"/>
          </p:cNvSpPr>
          <p:nvPr/>
        </p:nvSpPr>
        <p:spPr>
          <a:xfrm>
            <a:off x="9688050" y="2668749"/>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9" name="文本框 58"/>
          <p:cNvSpPr txBox="1"/>
          <p:nvPr/>
        </p:nvSpPr>
        <p:spPr>
          <a:xfrm>
            <a:off x="9749542" y="2631596"/>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90204" pitchFamily="34" charset="0"/>
              </a:rPr>
              <a:t>4</a:t>
            </a:r>
            <a:endParaRPr lang="zh-CN" altLang="en-US" sz="2800" dirty="0">
              <a:solidFill>
                <a:schemeClr val="bg1"/>
              </a:solidFill>
              <a:latin typeface="+mn-ea"/>
              <a:cs typeface="Arial" panose="020B0604020202090204" pitchFamily="34" charset="0"/>
            </a:endParaRPr>
          </a:p>
        </p:txBody>
      </p:sp>
      <p:sp>
        <p:nvSpPr>
          <p:cNvPr id="60" name="Rectangle 23"/>
          <p:cNvSpPr/>
          <p:nvPr/>
        </p:nvSpPr>
        <p:spPr>
          <a:xfrm>
            <a:off x="135862" y="4421630"/>
            <a:ext cx="2332383" cy="583565"/>
          </a:xfrm>
          <a:prstGeom prst="rect">
            <a:avLst/>
          </a:prstGeom>
          <a:solidFill>
            <a:schemeClr val="bg1">
              <a:alpha val="80000"/>
            </a:schemeClr>
          </a:solidFill>
        </p:spPr>
        <p:txBody>
          <a:bodyPr wrap="square">
            <a:spAutoFit/>
          </a:bodyPr>
          <a:lstStyle/>
          <a:p>
            <a:pPr>
              <a:defRPr/>
            </a:pPr>
            <a:r>
              <a:rPr lang="en-US" altLang="zh-CN" sz="1600" noProof="1">
                <a:solidFill>
                  <a:schemeClr val="tx1">
                    <a:lumMod val="50000"/>
                    <a:lumOff val="50000"/>
                  </a:schemeClr>
                </a:solidFill>
                <a:latin typeface="+mj-ea"/>
                <a:ea typeface="+mj-ea"/>
                <a:cs typeface="Open Sans" panose="020B0606030504020204" pitchFamily="34" charset="0"/>
              </a:rPr>
              <a:t>在独裁的团体中存在更高的紧张气氛。</a:t>
            </a:r>
            <a:endParaRPr lang="en-US" altLang="zh-CN" sz="1600" noProof="1">
              <a:solidFill>
                <a:schemeClr val="tx1">
                  <a:lumMod val="50000"/>
                  <a:lumOff val="50000"/>
                </a:schemeClr>
              </a:solidFill>
              <a:latin typeface="+mj-ea"/>
              <a:ea typeface="+mj-ea"/>
              <a:cs typeface="Open Sans" panose="020B0606030504020204" pitchFamily="34" charset="0"/>
            </a:endParaRPr>
          </a:p>
        </p:txBody>
      </p:sp>
      <p:sp>
        <p:nvSpPr>
          <p:cNvPr id="62" name="Rectangle 23"/>
          <p:cNvSpPr/>
          <p:nvPr/>
        </p:nvSpPr>
        <p:spPr>
          <a:xfrm>
            <a:off x="4736346" y="4524936"/>
            <a:ext cx="2718463" cy="583565"/>
          </a:xfrm>
          <a:prstGeom prst="rect">
            <a:avLst/>
          </a:prstGeom>
          <a:solidFill>
            <a:schemeClr val="bg1">
              <a:alpha val="80000"/>
            </a:schemeClr>
          </a:solidFill>
        </p:spPr>
        <p:txBody>
          <a:bodyPr wrap="square">
            <a:spAutoFit/>
          </a:bodyPr>
          <a:lstStyle/>
          <a:p>
            <a:pPr>
              <a:defRPr/>
            </a:pPr>
            <a:r>
              <a:rPr lang="en-US" altLang="zh-CN" sz="16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民主团体中的成员客观态度更多。</a:t>
            </a:r>
            <a:endParaRPr lang="en-US" altLang="zh-CN" sz="16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23"/>
          <p:cNvSpPr/>
          <p:nvPr/>
        </p:nvSpPr>
        <p:spPr>
          <a:xfrm>
            <a:off x="3125730" y="1739058"/>
            <a:ext cx="2297204" cy="829945"/>
          </a:xfrm>
          <a:prstGeom prst="rect">
            <a:avLst/>
          </a:prstGeom>
        </p:spPr>
        <p:txBody>
          <a:bodyPr wrap="square">
            <a:spAutoFit/>
          </a:bodyPr>
          <a:lstStyle/>
          <a:p>
            <a:pPr>
              <a:defRPr/>
            </a:pPr>
            <a:r>
              <a:rPr lang="en-US" altLang="zh-CN" sz="16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民主团体中的成员总是努力进行合作，并越来越要求提供和寻求合作。</a:t>
            </a:r>
            <a:endParaRPr lang="en-US" altLang="zh-CN" sz="16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23"/>
          <p:cNvSpPr/>
          <p:nvPr/>
        </p:nvSpPr>
        <p:spPr>
          <a:xfrm>
            <a:off x="8730249" y="3398445"/>
            <a:ext cx="2369551" cy="829945"/>
          </a:xfrm>
          <a:prstGeom prst="rect">
            <a:avLst/>
          </a:prstGeom>
        </p:spPr>
        <p:txBody>
          <a:bodyPr wrap="square">
            <a:spAutoFit/>
          </a:bodyPr>
          <a:lstStyle/>
          <a:p>
            <a:pPr>
              <a:defRPr/>
            </a:pPr>
            <a:r>
              <a:rPr lang="en-US" altLang="zh-CN" sz="16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民主团体的结构更稳定，成员的感情和目的得到更大的发展。</a:t>
            </a:r>
            <a:endParaRPr lang="en-US" altLang="zh-CN" sz="16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文本框 23"/>
          <p:cNvSpPr txBox="1"/>
          <p:nvPr/>
        </p:nvSpPr>
        <p:spPr>
          <a:xfrm>
            <a:off x="7085314" y="324061"/>
            <a:ext cx="2810347" cy="337185"/>
          </a:xfrm>
          <a:prstGeom prst="rect">
            <a:avLst/>
          </a:prstGeom>
          <a:noFill/>
        </p:spPr>
        <p:txBody>
          <a:bodyPr wrap="square" rtlCol="0">
            <a:spAutoFit/>
          </a:bodyPr>
          <a:lstStyle/>
          <a:p>
            <a:pPr algn="r"/>
            <a:r>
              <a:rPr lang="zh-CN" altLang="en-US" sz="1600" b="1" dirty="0">
                <a:latin typeface="+mn-ea"/>
              </a:rPr>
              <a:t>实验原型</a:t>
            </a:r>
            <a:endParaRPr lang="zh-CN" altLang="en-US" sz="1600" b="1" dirty="0">
              <a:latin typeface="+mn-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000"/>
                                        <p:tgtEl>
                                          <p:spTgt spid="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1250"/>
                                        <p:tgtEl>
                                          <p:spTgt spid="35"/>
                                        </p:tgtEl>
                                      </p:cBhvr>
                                    </p:animEffect>
                                  </p:childTnLst>
                                </p:cTn>
                              </p:par>
                              <p:par>
                                <p:cTn id="18" presetID="37"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900" decel="100000" fill="hold"/>
                                        <p:tgtEl>
                                          <p:spTgt spid="3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10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1000"/>
                                        <p:tgtEl>
                                          <p:spTgt spid="39"/>
                                        </p:tgtEl>
                                      </p:cBhvr>
                                    </p:animEffect>
                                    <p:anim calcmode="lin" valueType="num">
                                      <p:cBhvr>
                                        <p:cTn id="27" dur="1000" fill="hold"/>
                                        <p:tgtEl>
                                          <p:spTgt spid="39"/>
                                        </p:tgtEl>
                                        <p:attrNameLst>
                                          <p:attrName>ppt_x</p:attrName>
                                        </p:attrNameLst>
                                      </p:cBhvr>
                                      <p:tavLst>
                                        <p:tav tm="0">
                                          <p:val>
                                            <p:strVal val="#ppt_x"/>
                                          </p:val>
                                        </p:tav>
                                        <p:tav tm="100000">
                                          <p:val>
                                            <p:strVal val="#ppt_x"/>
                                          </p:val>
                                        </p:tav>
                                      </p:tavLst>
                                    </p:anim>
                                    <p:anim calcmode="lin" valueType="num">
                                      <p:cBhvr>
                                        <p:cTn id="28" dur="900" decel="100000" fill="hold"/>
                                        <p:tgtEl>
                                          <p:spTgt spid="39"/>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anim calcmode="lin" valueType="num">
                                      <p:cBhvr>
                                        <p:cTn id="33" dur="1000" fill="hold"/>
                                        <p:tgtEl>
                                          <p:spTgt spid="52"/>
                                        </p:tgtEl>
                                        <p:attrNameLst>
                                          <p:attrName>ppt_x</p:attrName>
                                        </p:attrNameLst>
                                      </p:cBhvr>
                                      <p:tavLst>
                                        <p:tav tm="0">
                                          <p:val>
                                            <p:strVal val="#ppt_x"/>
                                          </p:val>
                                        </p:tav>
                                        <p:tav tm="100000">
                                          <p:val>
                                            <p:strVal val="#ppt_x"/>
                                          </p:val>
                                        </p:tav>
                                      </p:tavLst>
                                    </p:anim>
                                    <p:anim calcmode="lin" valueType="num">
                                      <p:cBhvr>
                                        <p:cTn id="34" dur="900" decel="100000" fill="hold"/>
                                        <p:tgtEl>
                                          <p:spTgt spid="5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1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1000"/>
                                        <p:tgtEl>
                                          <p:spTgt spid="53"/>
                                        </p:tgtEl>
                                      </p:cBhvr>
                                    </p:animEffect>
                                    <p:anim calcmode="lin" valueType="num">
                                      <p:cBhvr>
                                        <p:cTn id="39" dur="1000" fill="hold"/>
                                        <p:tgtEl>
                                          <p:spTgt spid="53"/>
                                        </p:tgtEl>
                                        <p:attrNameLst>
                                          <p:attrName>ppt_x</p:attrName>
                                        </p:attrNameLst>
                                      </p:cBhvr>
                                      <p:tavLst>
                                        <p:tav tm="0">
                                          <p:val>
                                            <p:strVal val="#ppt_x"/>
                                          </p:val>
                                        </p:tav>
                                        <p:tav tm="100000">
                                          <p:val>
                                            <p:strVal val="#ppt_x"/>
                                          </p:val>
                                        </p:tav>
                                      </p:tavLst>
                                    </p:anim>
                                    <p:anim calcmode="lin" valueType="num">
                                      <p:cBhvr>
                                        <p:cTn id="40" dur="900" decel="100000" fill="hold"/>
                                        <p:tgtEl>
                                          <p:spTgt spid="53"/>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900" decel="100000" fill="hold"/>
                                        <p:tgtEl>
                                          <p:spTgt spid="5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1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1000"/>
                                        <p:tgtEl>
                                          <p:spTgt spid="57"/>
                                        </p:tgtEl>
                                      </p:cBhvr>
                                    </p:animEffect>
                                    <p:anim calcmode="lin" valueType="num">
                                      <p:cBhvr>
                                        <p:cTn id="51" dur="1000" fill="hold"/>
                                        <p:tgtEl>
                                          <p:spTgt spid="57"/>
                                        </p:tgtEl>
                                        <p:attrNameLst>
                                          <p:attrName>ppt_x</p:attrName>
                                        </p:attrNameLst>
                                      </p:cBhvr>
                                      <p:tavLst>
                                        <p:tav tm="0">
                                          <p:val>
                                            <p:strVal val="#ppt_x"/>
                                          </p:val>
                                        </p:tav>
                                        <p:tav tm="100000">
                                          <p:val>
                                            <p:strVal val="#ppt_x"/>
                                          </p:val>
                                        </p:tav>
                                      </p:tavLst>
                                    </p:anim>
                                    <p:anim calcmode="lin" valueType="num">
                                      <p:cBhvr>
                                        <p:cTn id="52" dur="900" decel="100000" fill="hold"/>
                                        <p:tgtEl>
                                          <p:spTgt spid="57"/>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anim calcmode="lin" valueType="num">
                                      <p:cBhvr>
                                        <p:cTn id="57" dur="1000" fill="hold"/>
                                        <p:tgtEl>
                                          <p:spTgt spid="58"/>
                                        </p:tgtEl>
                                        <p:attrNameLst>
                                          <p:attrName>ppt_x</p:attrName>
                                        </p:attrNameLst>
                                      </p:cBhvr>
                                      <p:tavLst>
                                        <p:tav tm="0">
                                          <p:val>
                                            <p:strVal val="#ppt_x"/>
                                          </p:val>
                                        </p:tav>
                                        <p:tav tm="100000">
                                          <p:val>
                                            <p:strVal val="#ppt_x"/>
                                          </p:val>
                                        </p:tav>
                                      </p:tavLst>
                                    </p:anim>
                                    <p:anim calcmode="lin" valueType="num">
                                      <p:cBhvr>
                                        <p:cTn id="58" dur="900" decel="100000" fill="hold"/>
                                        <p:tgtEl>
                                          <p:spTgt spid="58"/>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10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900" decel="100000" fill="hold"/>
                                        <p:tgtEl>
                                          <p:spTgt spid="59"/>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66" presetID="42" presetClass="entr" presetSubtype="0" fill="hold" grpId="0" nodeType="withEffect">
                                  <p:stCondLst>
                                    <p:cond delay="50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1000"/>
                                        <p:tgtEl>
                                          <p:spTgt spid="60"/>
                                        </p:tgtEl>
                                      </p:cBhvr>
                                    </p:animEffect>
                                    <p:anim calcmode="lin" valueType="num">
                                      <p:cBhvr>
                                        <p:cTn id="69" dur="1000" fill="hold"/>
                                        <p:tgtEl>
                                          <p:spTgt spid="60"/>
                                        </p:tgtEl>
                                        <p:attrNameLst>
                                          <p:attrName>ppt_x</p:attrName>
                                        </p:attrNameLst>
                                      </p:cBhvr>
                                      <p:tavLst>
                                        <p:tav tm="0">
                                          <p:val>
                                            <p:strVal val="#ppt_x"/>
                                          </p:val>
                                        </p:tav>
                                        <p:tav tm="100000">
                                          <p:val>
                                            <p:strVal val="#ppt_x"/>
                                          </p:val>
                                        </p:tav>
                                      </p:tavLst>
                                    </p:anim>
                                    <p:anim calcmode="lin" valueType="num">
                                      <p:cBhvr>
                                        <p:cTn id="70" dur="1000" fill="hold"/>
                                        <p:tgtEl>
                                          <p:spTgt spid="6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50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1000"/>
                                        <p:tgtEl>
                                          <p:spTgt spid="62"/>
                                        </p:tgtEl>
                                      </p:cBhvr>
                                    </p:animEffect>
                                    <p:anim calcmode="lin" valueType="num">
                                      <p:cBhvr>
                                        <p:cTn id="74" dur="1000" fill="hold"/>
                                        <p:tgtEl>
                                          <p:spTgt spid="62"/>
                                        </p:tgtEl>
                                        <p:attrNameLst>
                                          <p:attrName>ppt_x</p:attrName>
                                        </p:attrNameLst>
                                      </p:cBhvr>
                                      <p:tavLst>
                                        <p:tav tm="0">
                                          <p:val>
                                            <p:strVal val="#ppt_x"/>
                                          </p:val>
                                        </p:tav>
                                        <p:tav tm="100000">
                                          <p:val>
                                            <p:strVal val="#ppt_x"/>
                                          </p:val>
                                        </p:tav>
                                      </p:tavLst>
                                    </p:anim>
                                    <p:anim calcmode="lin" valueType="num">
                                      <p:cBhvr>
                                        <p:cTn id="75" dur="1000" fill="hold"/>
                                        <p:tgtEl>
                                          <p:spTgt spid="6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50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1000"/>
                                        <p:tgtEl>
                                          <p:spTgt spid="64"/>
                                        </p:tgtEl>
                                      </p:cBhvr>
                                    </p:animEffect>
                                    <p:anim calcmode="lin" valueType="num">
                                      <p:cBhvr>
                                        <p:cTn id="79" dur="1000" fill="hold"/>
                                        <p:tgtEl>
                                          <p:spTgt spid="64"/>
                                        </p:tgtEl>
                                        <p:attrNameLst>
                                          <p:attrName>ppt_x</p:attrName>
                                        </p:attrNameLst>
                                      </p:cBhvr>
                                      <p:tavLst>
                                        <p:tav tm="0">
                                          <p:val>
                                            <p:strVal val="#ppt_x"/>
                                          </p:val>
                                        </p:tav>
                                        <p:tav tm="100000">
                                          <p:val>
                                            <p:strVal val="#ppt_x"/>
                                          </p:val>
                                        </p:tav>
                                      </p:tavLst>
                                    </p:anim>
                                    <p:anim calcmode="lin" valueType="num">
                                      <p:cBhvr>
                                        <p:cTn id="80" dur="1000" fill="hold"/>
                                        <p:tgtEl>
                                          <p:spTgt spid="6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50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1000"/>
                                        <p:tgtEl>
                                          <p:spTgt spid="66"/>
                                        </p:tgtEl>
                                      </p:cBhvr>
                                    </p:animEffect>
                                    <p:anim calcmode="lin" valueType="num">
                                      <p:cBhvr>
                                        <p:cTn id="84" dur="1000" fill="hold"/>
                                        <p:tgtEl>
                                          <p:spTgt spid="66"/>
                                        </p:tgtEl>
                                        <p:attrNameLst>
                                          <p:attrName>ppt_x</p:attrName>
                                        </p:attrNameLst>
                                      </p:cBhvr>
                                      <p:tavLst>
                                        <p:tav tm="0">
                                          <p:val>
                                            <p:strVal val="#ppt_x"/>
                                          </p:val>
                                        </p:tav>
                                        <p:tav tm="100000">
                                          <p:val>
                                            <p:strVal val="#ppt_x"/>
                                          </p:val>
                                        </p:tav>
                                      </p:tavLst>
                                    </p:anim>
                                    <p:anim calcmode="lin" valueType="num">
                                      <p:cBhvr>
                                        <p:cTn id="85" dur="1000" fill="hold"/>
                                        <p:tgtEl>
                                          <p:spTgt spid="66"/>
                                        </p:tgtEl>
                                        <p:attrNameLst>
                                          <p:attrName>ppt_y</p:attrName>
                                        </p:attrNameLst>
                                      </p:cBhvr>
                                      <p:tavLst>
                                        <p:tav tm="0">
                                          <p:val>
                                            <p:strVal val="#ppt_y+.1"/>
                                          </p:val>
                                        </p:tav>
                                        <p:tav tm="100000">
                                          <p:val>
                                            <p:strVal val="#ppt_y"/>
                                          </p:val>
                                        </p:tav>
                                      </p:tavLst>
                                    </p:anim>
                                  </p:childTnLst>
                                </p:cTn>
                              </p:par>
                              <p:par>
                                <p:cTn id="86" presetID="53" presetClass="entr" presetSubtype="16" fill="hold" grpId="0" nodeType="withEffect">
                                  <p:stCondLst>
                                    <p:cond delay="250"/>
                                  </p:stCondLst>
                                  <p:iterate type="lt">
                                    <p:tmPct val="10000"/>
                                  </p:iterate>
                                  <p:childTnLst>
                                    <p:set>
                                      <p:cBhvr>
                                        <p:cTn id="87" dur="1" fill="hold">
                                          <p:stCondLst>
                                            <p:cond delay="0"/>
                                          </p:stCondLst>
                                        </p:cTn>
                                        <p:tgtEl>
                                          <p:spTgt spid="24"/>
                                        </p:tgtEl>
                                        <p:attrNameLst>
                                          <p:attrName>style.visibility</p:attrName>
                                        </p:attrNameLst>
                                      </p:cBhvr>
                                      <p:to>
                                        <p:strVal val="visible"/>
                                      </p:to>
                                    </p:set>
                                    <p:anim calcmode="lin" valueType="num">
                                      <p:cBhvr>
                                        <p:cTn id="88" dur="500" fill="hold"/>
                                        <p:tgtEl>
                                          <p:spTgt spid="24"/>
                                        </p:tgtEl>
                                        <p:attrNameLst>
                                          <p:attrName>ppt_w</p:attrName>
                                        </p:attrNameLst>
                                      </p:cBhvr>
                                      <p:tavLst>
                                        <p:tav tm="0">
                                          <p:val>
                                            <p:fltVal val="0"/>
                                          </p:val>
                                        </p:tav>
                                        <p:tav tm="100000">
                                          <p:val>
                                            <p:strVal val="#ppt_w"/>
                                          </p:val>
                                        </p:tav>
                                      </p:tavLst>
                                    </p:anim>
                                    <p:anim calcmode="lin" valueType="num">
                                      <p:cBhvr>
                                        <p:cTn id="89" dur="500" fill="hold"/>
                                        <p:tgtEl>
                                          <p:spTgt spid="24"/>
                                        </p:tgtEl>
                                        <p:attrNameLst>
                                          <p:attrName>ppt_h</p:attrName>
                                        </p:attrNameLst>
                                      </p:cBhvr>
                                      <p:tavLst>
                                        <p:tav tm="0">
                                          <p:val>
                                            <p:fltVal val="0"/>
                                          </p:val>
                                        </p:tav>
                                        <p:tav tm="100000">
                                          <p:val>
                                            <p:strVal val="#ppt_h"/>
                                          </p:val>
                                        </p:tav>
                                      </p:tavLst>
                                    </p:anim>
                                    <p:animEffect transition="in" filter="fade">
                                      <p:cBhvr>
                                        <p:cTn id="9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5" grpId="0" animBg="1"/>
      <p:bldP spid="38" grpId="0" animBg="1"/>
      <p:bldP spid="39" grpId="0"/>
      <p:bldP spid="52" grpId="0" animBg="1"/>
      <p:bldP spid="53" grpId="0"/>
      <p:bldP spid="56" grpId="0" animBg="1"/>
      <p:bldP spid="57" grpId="0"/>
      <p:bldP spid="58" grpId="0" animBg="1"/>
      <p:bldP spid="59" grpId="0"/>
      <p:bldP spid="60" grpId="0" bldLvl="0" animBg="1"/>
      <p:bldP spid="62" grpId="0" bldLvl="0" animBg="1"/>
      <p:bldP spid="64" grpId="0"/>
      <p:bldP spid="66"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7246" y="246333"/>
            <a:ext cx="1480322" cy="368300"/>
          </a:xfrm>
          <a:prstGeom prst="rect">
            <a:avLst/>
          </a:prstGeom>
          <a:noFill/>
        </p:spPr>
        <p:txBody>
          <a:bodyPr wrap="square" rtlCol="0">
            <a:spAutoFit/>
          </a:bodyPr>
          <a:lstStyle/>
          <a:p>
            <a:r>
              <a:rPr lang="zh-CN" altLang="en-US" spc="300" dirty="0">
                <a:solidFill>
                  <a:schemeClr val="bg1"/>
                </a:solidFill>
                <a:latin typeface="+mj-ea"/>
              </a:rPr>
              <a:t>现象</a:t>
            </a:r>
            <a:r>
              <a:rPr lang="en-US" altLang="zh-CN" spc="300" dirty="0">
                <a:solidFill>
                  <a:schemeClr val="bg1"/>
                </a:solidFill>
                <a:latin typeface="+mj-ea"/>
              </a:rPr>
              <a:t>/</a:t>
            </a:r>
            <a:r>
              <a:rPr lang="zh-CN" altLang="en-US" spc="300" dirty="0">
                <a:solidFill>
                  <a:schemeClr val="bg1"/>
                </a:solidFill>
                <a:latin typeface="+mj-ea"/>
              </a:rPr>
              <a:t>应用</a:t>
            </a:r>
            <a:endParaRPr lang="zh-CN" altLang="en-US" spc="300" dirty="0">
              <a:solidFill>
                <a:schemeClr val="bg1"/>
              </a:solidFill>
              <a:latin typeface="+mj-ea"/>
            </a:endParaRPr>
          </a:p>
        </p:txBody>
      </p:sp>
      <p:graphicFrame>
        <p:nvGraphicFramePr>
          <p:cNvPr id="25" name="Chart 1"/>
          <p:cNvGraphicFramePr/>
          <p:nvPr/>
        </p:nvGraphicFramePr>
        <p:xfrm>
          <a:off x="4452620" y="899795"/>
          <a:ext cx="7146290" cy="2743200"/>
        </p:xfrm>
        <a:graphic>
          <a:graphicData uri="http://schemas.openxmlformats.org/drawingml/2006/chart">
            <c:chart xmlns:c="http://schemas.openxmlformats.org/drawingml/2006/chart" xmlns:r="http://schemas.openxmlformats.org/officeDocument/2006/relationships" r:id="rId1"/>
          </a:graphicData>
        </a:graphic>
      </p:graphicFrame>
      <p:sp>
        <p:nvSpPr>
          <p:cNvPr id="33" name="Rectangle 23"/>
          <p:cNvSpPr/>
          <p:nvPr/>
        </p:nvSpPr>
        <p:spPr>
          <a:xfrm>
            <a:off x="5288664" y="3182644"/>
            <a:ext cx="6094619" cy="3138170"/>
          </a:xfrm>
          <a:prstGeom prst="rect">
            <a:avLst/>
          </a:prstGeom>
        </p:spPr>
        <p:txBody>
          <a:bodyPr wrap="square">
            <a:spAutoFit/>
          </a:bodyPr>
          <a:lstStyle/>
          <a:p>
            <a:pPr>
              <a:defRPr/>
            </a:pPr>
            <a:r>
              <a:rPr lang="en-US" altLang="zh-CN"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小明接手了一个项目团队，他试图在项目最初阶段采用民主的方式让团队成员对项目有更加深刻的了解和认识，同时希望团队成员对项目的实施能够有更多更好的建议。他做了项目说明之后，对他的队员问道：“大家可以说一下，在这个项目中你想创造什么？你想获得的又是什么？”，这时他的一名队员非常着急的说到“你别问我们这些没有用的，你只要告诉我需要我去做什么就行了”，然后其他队员附和。(这批团队成员之前的领导风格非常强势，他对团队成员只有一点要求就是照做。)</a:t>
            </a:r>
            <a:endParaRPr lang="en-US" altLang="zh-CN"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a:defRPr/>
            </a:pPr>
            <a:r>
              <a:rPr lang="en-US" altLang="zh-CN"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小明的思考：直接从专制到民主风格的转变会产生团队的不适，即使民主风格对团队成员更加温和。</a:t>
            </a:r>
            <a:endParaRPr lang="en-US" altLang="zh-CN"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图片占位符 9"/>
          <p:cNvPicPr>
            <a:picLocks noGrp="1" noChangeAspect="1"/>
          </p:cNvPicPr>
          <p:nvPr>
            <p:ph type="pic" sz="quarter" idx="11"/>
          </p:nvPr>
        </p:nvPicPr>
        <p:blipFill>
          <a:blip r:embed="rId2"/>
          <a:srcRect l="6890" r="6890"/>
          <a:stretch>
            <a:fillRect/>
          </a:stretch>
        </p:blipFill>
        <p:spPr>
          <a:prstGeom prst="rect">
            <a:avLst/>
          </a:prstGeom>
        </p:spPr>
      </p:pic>
      <p:pic>
        <p:nvPicPr>
          <p:cNvPr id="9" name="图片占位符 8"/>
          <p:cNvPicPr>
            <a:picLocks noGrp="1" noChangeAspect="1"/>
          </p:cNvPicPr>
          <p:nvPr>
            <p:ph type="pic" sz="quarter" idx="12"/>
          </p:nvPr>
        </p:nvPicPr>
        <p:blipFill>
          <a:blip r:embed="rId3"/>
          <a:srcRect t="5418" b="5418"/>
          <a:stretch>
            <a:fillRect/>
          </a:stretch>
        </p:blipFill>
        <p:spPr>
          <a:prstGeom prst="rect">
            <a:avLst/>
          </a:prstGeom>
        </p:spPr>
      </p:pic>
      <p:pic>
        <p:nvPicPr>
          <p:cNvPr id="8" name="图片占位符 7"/>
          <p:cNvPicPr>
            <a:picLocks noGrp="1" noChangeAspect="1"/>
          </p:cNvPicPr>
          <p:nvPr>
            <p:ph type="pic" sz="quarter" idx="13"/>
          </p:nvPr>
        </p:nvPicPr>
        <p:blipFill>
          <a:blip r:embed="rId4"/>
          <a:srcRect l="6920" r="6920"/>
          <a:stretch>
            <a:fillRect/>
          </a:stretch>
        </p:blipFill>
        <p:spPr>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750"/>
                                        <p:tgtEl>
                                          <p:spTgt spid="33"/>
                                        </p:tgtEl>
                                      </p:cBhvr>
                                    </p:animEffect>
                                    <p:anim calcmode="lin" valueType="num">
                                      <p:cBhvr>
                                        <p:cTn id="14" dur="750" fill="hold"/>
                                        <p:tgtEl>
                                          <p:spTgt spid="33"/>
                                        </p:tgtEl>
                                        <p:attrNameLst>
                                          <p:attrName>ppt_x</p:attrName>
                                        </p:attrNameLst>
                                      </p:cBhvr>
                                      <p:tavLst>
                                        <p:tav tm="0">
                                          <p:val>
                                            <p:strVal val="#ppt_x"/>
                                          </p:val>
                                        </p:tav>
                                        <p:tav tm="100000">
                                          <p:val>
                                            <p:strVal val="#ppt_x"/>
                                          </p:val>
                                        </p:tav>
                                      </p:tavLst>
                                    </p:anim>
                                    <p:anim calcmode="lin" valueType="num">
                                      <p:cBhvr>
                                        <p:cTn id="15"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7253260" y="1976577"/>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7393450" y="1950340"/>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90204" pitchFamily="34" charset="0"/>
              </a:rPr>
              <a:t>3</a:t>
            </a:r>
            <a:endParaRPr lang="zh-CN" altLang="en-US" sz="10500" dirty="0">
              <a:solidFill>
                <a:schemeClr val="bg1"/>
              </a:solidFill>
              <a:latin typeface="+mn-ea"/>
              <a:cs typeface="Arial" panose="020B060402020209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5269" y="2745545"/>
            <a:ext cx="13181642" cy="2520744"/>
          </a:xfrm>
          <a:prstGeom prst="rect">
            <a:avLst/>
          </a:prstGeom>
        </p:spPr>
      </p:pic>
      <p:sp>
        <p:nvSpPr>
          <p:cNvPr id="10" name="矩形 9"/>
          <p:cNvSpPr/>
          <p:nvPr/>
        </p:nvSpPr>
        <p:spPr>
          <a:xfrm>
            <a:off x="600710" y="2221865"/>
            <a:ext cx="5621020" cy="768350"/>
          </a:xfrm>
          <a:prstGeom prst="rect">
            <a:avLst/>
          </a:prstGeom>
          <a:noFill/>
        </p:spPr>
        <p:txBody>
          <a:bodyPr vert="horz" wrap="square" rtlCol="0">
            <a:spAutoFit/>
          </a:bodyPr>
          <a:lstStyle/>
          <a:p>
            <a:pPr algn="r"/>
            <a:r>
              <a:rPr lang="zh-CN" altLang="en-US" sz="4400" spc="3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Leon Festinger</a:t>
            </a:r>
            <a:endParaRPr lang="zh-CN" altLang="en-US" sz="4400" spc="3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15" name="矩形 14"/>
          <p:cNvSpPr/>
          <p:nvPr/>
        </p:nvSpPr>
        <p:spPr>
          <a:xfrm>
            <a:off x="2596858" y="3084177"/>
            <a:ext cx="3624865" cy="922020"/>
          </a:xfrm>
          <a:prstGeom prst="rect">
            <a:avLst/>
          </a:prstGeom>
          <a:solidFill>
            <a:schemeClr val="bg1">
              <a:alpha val="50000"/>
            </a:schemeClr>
          </a:solidFill>
        </p:spPr>
        <p:txBody>
          <a:bodyPr wrap="square">
            <a:spAutoFit/>
          </a:bodyPr>
          <a:lstStyle/>
          <a:p>
            <a:pPr algn="l">
              <a:lnSpc>
                <a:spcPct val="150000"/>
              </a:lnSpc>
              <a:spcBef>
                <a:spcPct val="0"/>
              </a:spcBef>
            </a:pPr>
            <a:r>
              <a:rPr kumimoji="1" lang="en-US" altLang="zh-CN" dirty="0">
                <a:solidFill>
                  <a:schemeClr val="tx1">
                    <a:lumMod val="85000"/>
                    <a:lumOff val="15000"/>
                  </a:schemeClr>
                </a:solidFill>
                <a:latin typeface="+mn-ea"/>
                <a:sym typeface="+mn-ea"/>
              </a:rPr>
              <a:t>3-1 </a:t>
            </a:r>
            <a:r>
              <a:rPr kumimoji="1" lang="zh-CN" altLang="en-US" dirty="0">
                <a:solidFill>
                  <a:schemeClr val="tx1">
                    <a:lumMod val="85000"/>
                    <a:lumOff val="15000"/>
                  </a:schemeClr>
                </a:solidFill>
                <a:latin typeface="+mn-ea"/>
                <a:sym typeface="+mn-ea"/>
              </a:rPr>
              <a:t>代表理论</a:t>
            </a:r>
            <a:r>
              <a:rPr kumimoji="1" lang="en-US" altLang="zh-CN" dirty="0">
                <a:solidFill>
                  <a:schemeClr val="tx1">
                    <a:lumMod val="85000"/>
                    <a:lumOff val="15000"/>
                  </a:schemeClr>
                </a:solidFill>
                <a:latin typeface="+mn-ea"/>
                <a:sym typeface="+mn-ea"/>
              </a:rPr>
              <a:t>       3</a:t>
            </a:r>
            <a:r>
              <a:rPr lang="en-US" altLang="zh-CN" dirty="0">
                <a:solidFill>
                  <a:schemeClr val="tx1">
                    <a:lumMod val="85000"/>
                    <a:lumOff val="15000"/>
                  </a:schemeClr>
                </a:solidFill>
                <a:latin typeface="+mn-ea"/>
                <a:sym typeface="+mn-ea"/>
              </a:rPr>
              <a:t>-2 </a:t>
            </a:r>
            <a:r>
              <a:rPr lang="zh-CN" altLang="en-US" dirty="0">
                <a:solidFill>
                  <a:schemeClr val="tx1">
                    <a:lumMod val="85000"/>
                    <a:lumOff val="15000"/>
                  </a:schemeClr>
                </a:solidFill>
                <a:latin typeface="+mn-ea"/>
                <a:sym typeface="+mn-ea"/>
              </a:rPr>
              <a:t>实验现象</a:t>
            </a:r>
            <a:r>
              <a:rPr lang="en-US" altLang="zh-CN" dirty="0">
                <a:solidFill>
                  <a:schemeClr val="tx1">
                    <a:lumMod val="85000"/>
                    <a:lumOff val="15000"/>
                  </a:schemeClr>
                </a:solidFill>
                <a:latin typeface="+mn-ea"/>
                <a:sym typeface="+mn-ea"/>
              </a:rPr>
              <a:t>  3</a:t>
            </a:r>
            <a:r>
              <a:rPr kumimoji="1" lang="en-US" altLang="zh-CN" dirty="0">
                <a:solidFill>
                  <a:schemeClr val="tx1">
                    <a:lumMod val="85000"/>
                    <a:lumOff val="15000"/>
                  </a:schemeClr>
                </a:solidFill>
                <a:latin typeface="+mn-ea"/>
                <a:sym typeface="+mn-ea"/>
              </a:rPr>
              <a:t>-3 </a:t>
            </a:r>
            <a:r>
              <a:rPr kumimoji="1" lang="zh-CN" altLang="en-US" dirty="0">
                <a:solidFill>
                  <a:schemeClr val="tx1">
                    <a:lumMod val="85000"/>
                    <a:lumOff val="15000"/>
                  </a:schemeClr>
                </a:solidFill>
                <a:latin typeface="+mn-ea"/>
                <a:sym typeface="+mn-ea"/>
              </a:rPr>
              <a:t>实际现象</a:t>
            </a:r>
            <a:r>
              <a:rPr kumimoji="1" lang="en-US" altLang="zh-CN" dirty="0">
                <a:solidFill>
                  <a:schemeClr val="tx1">
                    <a:lumMod val="85000"/>
                    <a:lumOff val="15000"/>
                  </a:schemeClr>
                </a:solidFill>
                <a:latin typeface="+mn-ea"/>
                <a:sym typeface="+mn-ea"/>
              </a:rPr>
              <a:t>/</a:t>
            </a:r>
            <a:r>
              <a:rPr kumimoji="1" lang="zh-CN" altLang="en-US" dirty="0">
                <a:solidFill>
                  <a:schemeClr val="tx1">
                    <a:lumMod val="85000"/>
                    <a:lumOff val="15000"/>
                  </a:schemeClr>
                </a:solidFill>
                <a:latin typeface="+mn-ea"/>
                <a:sym typeface="+mn-ea"/>
              </a:rPr>
              <a:t>应用迁移</a:t>
            </a:r>
            <a:endParaRPr lang="zh-CN" altLang="en-US"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37"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900" decel="100000" fill="hold"/>
                                        <p:tgtEl>
                                          <p:spTgt spid="4"/>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4" presetID="37" presetClass="entr" presetSubtype="0" fill="hold" grpId="0" nodeType="withEffect">
                                  <p:stCondLst>
                                    <p:cond delay="1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900" decel="100000" fill="hold"/>
                                        <p:tgtEl>
                                          <p:spTgt spid="5"/>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115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P spid="1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rot="16200000" flipV="1">
            <a:off x="-11828" y="1140945"/>
            <a:ext cx="5717309" cy="5716800"/>
          </a:xfrm>
          <a:prstGeom prst="rtTriangle">
            <a:avLst/>
          </a:prstGeom>
          <a:solidFill>
            <a:schemeClr val="tx1">
              <a:lumMod val="95000"/>
              <a:lumOff val="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2477" y="1688022"/>
            <a:ext cx="4513233" cy="3511859"/>
          </a:xfrm>
          <a:prstGeom prst="rect">
            <a:avLst/>
          </a:prstGeom>
          <a:effectLst>
            <a:reflection blurRad="6350" stA="44000" endPos="21000" dir="5400000" sy="-100000" algn="bl" rotWithShape="0"/>
          </a:effectLst>
        </p:spPr>
      </p:pic>
      <p:sp>
        <p:nvSpPr>
          <p:cNvPr id="24" name="TextBox 39"/>
          <p:cNvSpPr txBox="1"/>
          <p:nvPr/>
        </p:nvSpPr>
        <p:spPr>
          <a:xfrm>
            <a:off x="7070416" y="1459062"/>
            <a:ext cx="3964361" cy="768350"/>
          </a:xfrm>
          <a:prstGeom prst="rect">
            <a:avLst/>
          </a:prstGeom>
          <a:noFill/>
        </p:spPr>
        <p:txBody>
          <a:bodyPr wrap="square" rtlCol="0">
            <a:spAutoFit/>
          </a:bodyPr>
          <a:lstStyle/>
          <a:p>
            <a:r>
              <a:rPr lang="en-US" sz="4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认知失调理</a:t>
            </a:r>
            <a:endParaRPr lang="en-US" sz="4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矩形 24"/>
          <p:cNvSpPr/>
          <p:nvPr/>
        </p:nvSpPr>
        <p:spPr>
          <a:xfrm>
            <a:off x="7088890" y="2392750"/>
            <a:ext cx="3945888" cy="2168525"/>
          </a:xfrm>
          <a:prstGeom prst="rect">
            <a:avLst/>
          </a:prstGeom>
        </p:spPr>
        <p:txBody>
          <a:bodyPr wrap="square">
            <a:spAutoFit/>
          </a:bodyPr>
          <a:lstStyle/>
          <a:p>
            <a:pPr algn="just">
              <a:lnSpc>
                <a:spcPct val="150000"/>
              </a:lnSpc>
              <a:buClr>
                <a:srgbClr val="E24848"/>
              </a:buClr>
            </a:pPr>
            <a:r>
              <a:rPr lang="en-US" altLang="zh-CN" noProof="1">
                <a:solidFill>
                  <a:schemeClr val="tx1">
                    <a:lumMod val="50000"/>
                    <a:lumOff val="50000"/>
                  </a:schemeClr>
                </a:solidFill>
                <a:latin typeface="Calibri Light" panose="020F0302020204030204" pitchFamily="34" charset="0"/>
                <a:cs typeface="Arial" panose="020B0604020202090204" pitchFamily="34" charset="0"/>
              </a:rPr>
              <a:t>在同一时间有着两种相矛盾的想法，因而产生了一种不甚舒适的紧张状态，后续为了改善紧张状态而改变自身行为或想法，使自己相信理念与行为间没有冲突。</a:t>
            </a:r>
            <a:endParaRPr lang="en-US" altLang="zh-CN" noProof="1">
              <a:solidFill>
                <a:schemeClr val="tx1">
                  <a:lumMod val="50000"/>
                  <a:lumOff val="50000"/>
                </a:schemeClr>
              </a:solidFill>
              <a:latin typeface="Calibri Light" panose="020F0302020204030204" pitchFamily="34" charset="0"/>
              <a:cs typeface="Arial" panose="020B0604020202090204" pitchFamily="34" charset="0"/>
            </a:endParaRP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Layer>
                </a14:imgProps>
              </a:ext>
            </a:extLst>
          </a:blip>
          <a:stretch>
            <a:fillRect/>
          </a:stretch>
        </p:blipFill>
        <p:spPr>
          <a:xfrm>
            <a:off x="1440802" y="1866350"/>
            <a:ext cx="3892190" cy="2200224"/>
          </a:xfrm>
          <a:prstGeom prst="rect">
            <a:avLst/>
          </a:prstGeom>
        </p:spPr>
      </p:pic>
      <p:sp>
        <p:nvSpPr>
          <p:cNvPr id="43" name="文本框 42"/>
          <p:cNvSpPr txBox="1"/>
          <p:nvPr/>
        </p:nvSpPr>
        <p:spPr>
          <a:xfrm>
            <a:off x="10435323" y="261573"/>
            <a:ext cx="1548394" cy="368300"/>
          </a:xfrm>
          <a:prstGeom prst="rect">
            <a:avLst/>
          </a:prstGeom>
          <a:noFill/>
        </p:spPr>
        <p:txBody>
          <a:bodyPr wrap="square" rtlCol="0">
            <a:spAutoFit/>
          </a:bodyPr>
          <a:p>
            <a:pPr algn="ctr"/>
            <a:r>
              <a:rPr lang="zh-CN" altLang="en-US" spc="300" dirty="0">
                <a:solidFill>
                  <a:schemeClr val="bg1"/>
                </a:solidFill>
                <a:latin typeface="+mj-ea"/>
                <a:ea typeface="+mj-ea"/>
              </a:rPr>
              <a:t>代表理论</a:t>
            </a:r>
            <a:endParaRPr lang="zh-CN" altLang="en-US" spc="300" dirty="0">
              <a:solidFill>
                <a:schemeClr val="bg1"/>
              </a:solidFill>
              <a:latin typeface="+mj-ea"/>
              <a:ea typeface="+mj-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5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0"/>
                            </p:stCondLst>
                            <p:childTnLst>
                              <p:par>
                                <p:cTn id="11" presetID="42"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anim calcmode="lin" valueType="num">
                                      <p:cBhvr>
                                        <p:cTn id="14" dur="500" fill="hold"/>
                                        <p:tgtEl>
                                          <p:spTgt spid="25"/>
                                        </p:tgtEl>
                                        <p:attrNameLst>
                                          <p:attrName>ppt_x</p:attrName>
                                        </p:attrNameLst>
                                      </p:cBhvr>
                                      <p:tavLst>
                                        <p:tav tm="0">
                                          <p:val>
                                            <p:strVal val="#ppt_x"/>
                                          </p:val>
                                        </p:tav>
                                        <p:tav tm="100000">
                                          <p:val>
                                            <p:strVal val="#ppt_x"/>
                                          </p:val>
                                        </p:tav>
                                      </p:tavLst>
                                    </p:anim>
                                    <p:anim calcmode="lin" valueType="num">
                                      <p:cBhvr>
                                        <p:cTn id="15" dur="500" fill="hold"/>
                                        <p:tgtEl>
                                          <p:spTgt spid="25"/>
                                        </p:tgtEl>
                                        <p:attrNameLst>
                                          <p:attrName>ppt_y</p:attrName>
                                        </p:attrNameLst>
                                      </p:cBhvr>
                                      <p:tavLst>
                                        <p:tav tm="0">
                                          <p:val>
                                            <p:strVal val="#ppt_y+.1"/>
                                          </p:val>
                                        </p:tav>
                                        <p:tav tm="100000">
                                          <p:val>
                                            <p:strVal val="#ppt_y"/>
                                          </p:val>
                                        </p:tav>
                                      </p:tavLst>
                                    </p:anim>
                                  </p:childTnLst>
                                </p:cTn>
                              </p:par>
                              <p:par>
                                <p:cTn id="16" presetID="50" presetClass="entr" presetSubtype="0"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3"/>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4" presetClass="entr" presetSubtype="1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500"/>
                                        <p:tgtEl>
                                          <p:spTgt spid="2"/>
                                        </p:tgtEl>
                                      </p:cBhvr>
                                    </p:animEffect>
                                  </p:childTnLst>
                                </p:cTn>
                              </p:par>
                              <p:par>
                                <p:cTn id="31" presetID="53" presetClass="entr" presetSubtype="16" fill="hold" grpId="0" nodeType="withEffect">
                                  <p:stCondLst>
                                    <p:cond delay="0"/>
                                  </p:stCondLst>
                                  <p:iterate type="lt">
                                    <p:tmPct val="10000"/>
                                  </p:iterate>
                                  <p:childTnLst>
                                    <p:set>
                                      <p:cBhvr>
                                        <p:cTn id="32" dur="1" fill="hold">
                                          <p:stCondLst>
                                            <p:cond delay="0"/>
                                          </p:stCondLst>
                                        </p:cTn>
                                        <p:tgtEl>
                                          <p:spTgt spid="43"/>
                                        </p:tgtEl>
                                        <p:attrNameLst>
                                          <p:attrName>style.visibility</p:attrName>
                                        </p:attrNameLst>
                                      </p:cBhvr>
                                      <p:to>
                                        <p:strVal val="visible"/>
                                      </p:to>
                                    </p:set>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fltVal val="0"/>
                                          </p:val>
                                        </p:tav>
                                        <p:tav tm="100000">
                                          <p:val>
                                            <p:strVal val="#ppt_h"/>
                                          </p:val>
                                        </p:tav>
                                      </p:tavLst>
                                    </p:anim>
                                    <p:animEffect transition="in" filter="fade">
                                      <p:cBhvr>
                                        <p:cTn id="3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a:stCxn id="7" idx="2"/>
          </p:cNvCxnSpPr>
          <p:nvPr/>
        </p:nvCxnSpPr>
        <p:spPr>
          <a:xfrm>
            <a:off x="3671570" y="3989705"/>
            <a:ext cx="852043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7" name="矩形 6"/>
          <p:cNvSpPr/>
          <p:nvPr/>
        </p:nvSpPr>
        <p:spPr>
          <a:xfrm rot="5400000">
            <a:off x="3971559" y="3666640"/>
            <a:ext cx="45719" cy="6465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6651" y="1560134"/>
            <a:ext cx="2692531" cy="3784600"/>
          </a:xfrm>
          <a:prstGeom prst="rect">
            <a:avLst/>
          </a:prstGeom>
        </p:spPr>
        <p:txBody>
          <a:bodyPr wrap="square">
            <a:spAutoFit/>
          </a:bodyPr>
          <a:lstStyle/>
          <a:p>
            <a:pPr>
              <a:lnSpc>
                <a:spcPct val="150000"/>
              </a:lnSpc>
            </a:pPr>
            <a:r>
              <a:rPr lang="en-US" altLang="zh-CN" sz="1600" noProof="1">
                <a:solidFill>
                  <a:schemeClr val="tx1">
                    <a:lumMod val="50000"/>
                    <a:lumOff val="50000"/>
                  </a:schemeClr>
                </a:solidFill>
                <a:latin typeface="+mn-ea"/>
                <a:cs typeface="Open Sans" panose="020B0606030504020204" pitchFamily="34" charset="0"/>
              </a:rPr>
              <a:t>学生们被要求进行繁琐且无意义的工作，包括把书翻转四分之一圈，以及另一个，把汤匙放在盘子上，清空盘子，再把盘子放满汤匙，如此不断地重复。参加这个实验的人都很消极地反覆这些工作。过了一段时间后，学生们会被告知实验已经结束，他们可以离开了。</a:t>
            </a:r>
            <a:endParaRPr lang="en-US" altLang="zh-CN" sz="1600" noProof="1">
              <a:solidFill>
                <a:schemeClr val="tx1">
                  <a:lumMod val="50000"/>
                  <a:lumOff val="50000"/>
                </a:schemeClr>
              </a:solidFill>
              <a:latin typeface="+mn-ea"/>
              <a:cs typeface="Open Sans" panose="020B0606030504020204" pitchFamily="34" charset="0"/>
            </a:endParaRPr>
          </a:p>
        </p:txBody>
      </p:sp>
      <p:grpSp>
        <p:nvGrpSpPr>
          <p:cNvPr id="22" name="组合 21"/>
          <p:cNvGrpSpPr/>
          <p:nvPr/>
        </p:nvGrpSpPr>
        <p:grpSpPr>
          <a:xfrm>
            <a:off x="6213764" y="3917539"/>
            <a:ext cx="165065" cy="165065"/>
            <a:chOff x="4461164" y="3012970"/>
            <a:chExt cx="165065" cy="165065"/>
          </a:xfrm>
        </p:grpSpPr>
        <p:sp>
          <p:nvSpPr>
            <p:cNvPr id="19" name="椭圆 18"/>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9698324" y="3918572"/>
            <a:ext cx="165065" cy="165065"/>
            <a:chOff x="4461164" y="3012970"/>
            <a:chExt cx="165065" cy="165065"/>
          </a:xfrm>
        </p:grpSpPr>
        <p:sp>
          <p:nvSpPr>
            <p:cNvPr id="29" name="椭圆 28"/>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占位符 9"/>
          <p:cNvPicPr>
            <a:picLocks noGrp="1" noChangeAspect="1"/>
          </p:cNvPicPr>
          <p:nvPr>
            <p:ph type="pic" sz="quarter" idx="10"/>
          </p:nvPr>
        </p:nvPicPr>
        <p:blipFill>
          <a:blip r:embed="rId1" cstate="print">
            <a:extLst>
              <a:ext uri="{BEBA8EAE-BF5A-486C-A8C5-ECC9F3942E4B}">
                <a14:imgProps xmlns:a14="http://schemas.microsoft.com/office/drawing/2010/main">
                  <a14:imgLayer r:embed="rId2">
                    <a14:imgEffect>
                      <a14:artisticCutout/>
                    </a14:imgEffect>
                  </a14:imgLayer>
                </a14:imgProps>
              </a:ext>
              <a:ext uri="{28A0092B-C50C-407E-A947-70E740481C1C}">
                <a14:useLocalDpi xmlns:a14="http://schemas.microsoft.com/office/drawing/2010/main" val="0"/>
              </a:ext>
            </a:extLst>
          </a:blip>
          <a:srcRect l="16590" r="16590"/>
          <a:stretch>
            <a:fillRect/>
          </a:stretch>
        </p:blipFill>
        <p:spPr/>
      </p:pic>
      <p:pic>
        <p:nvPicPr>
          <p:cNvPr id="12" name="图片占位符 11"/>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t="38" b="38"/>
          <a:stretch>
            <a:fillRect/>
          </a:stretch>
        </p:blipFill>
        <p:spPr/>
      </p:pic>
      <p:sp>
        <p:nvSpPr>
          <p:cNvPr id="34" name="Rectangle 23"/>
          <p:cNvSpPr/>
          <p:nvPr/>
        </p:nvSpPr>
        <p:spPr>
          <a:xfrm>
            <a:off x="4978871" y="4888492"/>
            <a:ext cx="2493304" cy="1938020"/>
          </a:xfrm>
          <a:prstGeom prst="rect">
            <a:avLst/>
          </a:prstGeom>
        </p:spPr>
        <p:txBody>
          <a:bodyPr wrap="square">
            <a:spAutoFit/>
          </a:bodyPr>
          <a:lstStyle/>
          <a:p>
            <a:pPr>
              <a:defRPr/>
            </a:pPr>
            <a:r>
              <a:rPr lang="en-US" altLang="zh-CN" sz="1200" noProof="1">
                <a:solidFill>
                  <a:schemeClr val="tx1">
                    <a:lumMod val="50000"/>
                    <a:lumOff val="50000"/>
                  </a:schemeClr>
                </a:solidFill>
                <a:latin typeface="+mn-ea"/>
                <a:cs typeface="Open Sans" panose="020B0606030504020204" pitchFamily="34" charset="0"/>
              </a:rPr>
              <a:t>实验者随后向实验对象做了一个小小的请求。即他们被告知某位必要的研究助理无法进行这个实验，而这位参加者被要求去代为说服另一位接受实验者(此人实际上是知情者)这项刚刚才被完成的单调的，无聊的工作其实是有趣的且吸引人的。某些参加者受雇以20元的代价，另一组则是1元，而对照组不能被要求去执行此任务。</a:t>
            </a:r>
            <a:endParaRPr lang="en-US" altLang="zh-CN" sz="1200" noProof="1">
              <a:solidFill>
                <a:schemeClr val="tx1">
                  <a:lumMod val="50000"/>
                  <a:lumOff val="50000"/>
                </a:schemeClr>
              </a:solidFill>
              <a:latin typeface="+mn-ea"/>
              <a:cs typeface="Open Sans" panose="020B0606030504020204" pitchFamily="34" charset="0"/>
            </a:endParaRPr>
          </a:p>
        </p:txBody>
      </p:sp>
      <p:sp>
        <p:nvSpPr>
          <p:cNvPr id="35" name="文本框 34"/>
          <p:cNvSpPr txBox="1"/>
          <p:nvPr/>
        </p:nvSpPr>
        <p:spPr>
          <a:xfrm>
            <a:off x="5462905" y="4361180"/>
            <a:ext cx="1524635" cy="398780"/>
          </a:xfrm>
          <a:prstGeom prst="rect">
            <a:avLst/>
          </a:prstGeom>
          <a:noFill/>
        </p:spPr>
        <p:txBody>
          <a:bodyPr wrap="square" rtlCol="0">
            <a:spAutoFit/>
          </a:bodyPr>
          <a:lstStyle/>
          <a:p>
            <a:pPr algn="ctr"/>
            <a:r>
              <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内容</a:t>
            </a:r>
            <a:endPar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23"/>
          <p:cNvSpPr/>
          <p:nvPr/>
        </p:nvSpPr>
        <p:spPr>
          <a:xfrm>
            <a:off x="8534194" y="4888492"/>
            <a:ext cx="2493304" cy="953135"/>
          </a:xfrm>
          <a:prstGeom prst="rect">
            <a:avLst/>
          </a:prstGeom>
        </p:spPr>
        <p:txBody>
          <a:bodyPr wrap="square">
            <a:spAutoFit/>
          </a:bodyPr>
          <a:lstStyle/>
          <a:p>
            <a:pPr>
              <a:defRPr/>
            </a:pPr>
            <a:r>
              <a:rPr lang="en-US" altLang="zh-CN" sz="1400" noProof="1">
                <a:solidFill>
                  <a:schemeClr val="tx1">
                    <a:lumMod val="50000"/>
                    <a:lumOff val="50000"/>
                  </a:schemeClr>
                </a:solidFill>
                <a:latin typeface="+mn-ea"/>
                <a:cs typeface="Open Sans" panose="020B0606030504020204" pitchFamily="34" charset="0"/>
              </a:rPr>
              <a:t>当之后被要求去评价拔钉子工作时，那些在1元组的人比起其他在20元组以及对照组的评价显得更加地肯定。</a:t>
            </a:r>
            <a:endParaRPr lang="en-US" altLang="zh-CN" sz="1400" noProof="1">
              <a:solidFill>
                <a:schemeClr val="tx1">
                  <a:lumMod val="50000"/>
                  <a:lumOff val="50000"/>
                </a:schemeClr>
              </a:solidFill>
              <a:latin typeface="+mn-ea"/>
              <a:cs typeface="Open Sans" panose="020B0606030504020204" pitchFamily="34" charset="0"/>
            </a:endParaRPr>
          </a:p>
        </p:txBody>
      </p:sp>
      <p:sp>
        <p:nvSpPr>
          <p:cNvPr id="37" name="文本框 36"/>
          <p:cNvSpPr txBox="1"/>
          <p:nvPr/>
        </p:nvSpPr>
        <p:spPr>
          <a:xfrm>
            <a:off x="9181465" y="4361180"/>
            <a:ext cx="1202055" cy="398780"/>
          </a:xfrm>
          <a:prstGeom prst="rect">
            <a:avLst/>
          </a:prstGeom>
          <a:noFill/>
        </p:spPr>
        <p:txBody>
          <a:bodyPr wrap="square" rtlCol="0">
            <a:spAutoFit/>
          </a:bodyPr>
          <a:lstStyle/>
          <a:p>
            <a:pPr algn="ctr"/>
            <a:r>
              <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结果</a:t>
            </a:r>
            <a:endPar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文本框 1"/>
          <p:cNvSpPr txBox="1"/>
          <p:nvPr/>
        </p:nvSpPr>
        <p:spPr>
          <a:xfrm>
            <a:off x="2168509" y="324061"/>
            <a:ext cx="2810347" cy="337185"/>
          </a:xfrm>
          <a:prstGeom prst="rect">
            <a:avLst/>
          </a:prstGeom>
          <a:noFill/>
        </p:spPr>
        <p:txBody>
          <a:bodyPr wrap="square" rtlCol="0">
            <a:spAutoFit/>
          </a:bodyPr>
          <a:p>
            <a:r>
              <a:rPr lang="zh-CN" altLang="en-US" sz="1600" b="1" dirty="0">
                <a:latin typeface="+mn-ea"/>
              </a:rPr>
              <a:t>实验原型</a:t>
            </a:r>
            <a:endParaRPr lang="zh-CN" altLang="en-US" sz="1600" b="1" dirty="0">
              <a:latin typeface="+mn-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1000"/>
                                        <p:tgtEl>
                                          <p:spTgt spid="1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anim calcmode="lin" valueType="num">
                                      <p:cBhvr>
                                        <p:cTn id="17" dur="500" fill="hold"/>
                                        <p:tgtEl>
                                          <p:spTgt spid="9"/>
                                        </p:tgtEl>
                                        <p:attrNameLst>
                                          <p:attrName>ppt_x</p:attrName>
                                        </p:attrNameLst>
                                      </p:cBhvr>
                                      <p:tavLst>
                                        <p:tav tm="0">
                                          <p:val>
                                            <p:strVal val="#ppt_x"/>
                                          </p:val>
                                        </p:tav>
                                        <p:tav tm="100000">
                                          <p:val>
                                            <p:strVal val="#ppt_x"/>
                                          </p:val>
                                        </p:tav>
                                      </p:tavLst>
                                    </p:anim>
                                    <p:anim calcmode="lin" valueType="num">
                                      <p:cBhvr>
                                        <p:cTn id="18" dur="500" fill="hold"/>
                                        <p:tgtEl>
                                          <p:spTgt spid="9"/>
                                        </p:tgtEl>
                                        <p:attrNameLst>
                                          <p:attrName>ppt_y</p:attrName>
                                        </p:attrNameLst>
                                      </p:cBhvr>
                                      <p:tavLst>
                                        <p:tav tm="0">
                                          <p:val>
                                            <p:strVal val="#ppt_y+.1"/>
                                          </p:val>
                                        </p:tav>
                                        <p:tav tm="100000">
                                          <p:val>
                                            <p:strVal val="#ppt_y"/>
                                          </p:val>
                                        </p:tav>
                                      </p:tavLst>
                                    </p:anim>
                                  </p:childTnLst>
                                </p:cTn>
                              </p:par>
                              <p:par>
                                <p:cTn id="19" presetID="37"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900" decel="100000" fill="hold"/>
                                        <p:tgtEl>
                                          <p:spTgt spid="22"/>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900" decel="100000" fill="hold"/>
                                        <p:tgtEl>
                                          <p:spTgt spid="28"/>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31" fill="hold">
                            <p:stCondLst>
                              <p:cond delay="500"/>
                            </p:stCondLst>
                            <p:childTnLst>
                              <p:par>
                                <p:cTn id="32" presetID="47" presetClass="entr" presetSubtype="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anim calcmode="lin" valueType="num">
                                      <p:cBhvr>
                                        <p:cTn id="45" dur="1000" fill="hold"/>
                                        <p:tgtEl>
                                          <p:spTgt spid="37"/>
                                        </p:tgtEl>
                                        <p:attrNameLst>
                                          <p:attrName>ppt_x</p:attrName>
                                        </p:attrNameLst>
                                      </p:cBhvr>
                                      <p:tavLst>
                                        <p:tav tm="0">
                                          <p:val>
                                            <p:strVal val="#ppt_x"/>
                                          </p:val>
                                        </p:tav>
                                        <p:tav tm="100000">
                                          <p:val>
                                            <p:strVal val="#ppt_x"/>
                                          </p:val>
                                        </p:tav>
                                      </p:tavLst>
                                    </p:anim>
                                    <p:anim calcmode="lin" valueType="num">
                                      <p:cBhvr>
                                        <p:cTn id="46" dur="1000" fill="hold"/>
                                        <p:tgtEl>
                                          <p:spTgt spid="37"/>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53" presetClass="entr" presetSubtype="16" fill="hold" grpId="0" nodeType="withEffect">
                                  <p:stCondLst>
                                    <p:cond delay="250"/>
                                  </p:stCondLst>
                                  <p:iterate type="lt">
                                    <p:tmPct val="10000"/>
                                  </p:iterate>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ppt_w</p:attrName>
                                        </p:attrNameLst>
                                      </p:cBhvr>
                                      <p:tavLst>
                                        <p:tav tm="0">
                                          <p:val>
                                            <p:fltVal val="0"/>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animEffect transition="in" filter="fade">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34" grpId="0"/>
      <p:bldP spid="35" grpId="0"/>
      <p:bldP spid="36" grpId="0"/>
      <p:bldP spid="37"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29150" y="2207269"/>
            <a:ext cx="1428750" cy="1428750"/>
            <a:chOff x="4629150" y="1952625"/>
            <a:chExt cx="1428750" cy="1428750"/>
          </a:xfrm>
        </p:grpSpPr>
        <p:sp>
          <p:nvSpPr>
            <p:cNvPr id="4" name="菱形 3"/>
            <p:cNvSpPr/>
            <p:nvPr/>
          </p:nvSpPr>
          <p:spPr>
            <a:xfrm>
              <a:off x="4629150" y="1952625"/>
              <a:ext cx="1428750" cy="1428750"/>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Shape 2525"/>
            <p:cNvSpPr/>
            <p:nvPr/>
          </p:nvSpPr>
          <p:spPr>
            <a:xfrm>
              <a:off x="5147423" y="2470898"/>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p>
          </p:txBody>
        </p:sp>
      </p:grpSp>
      <p:grpSp>
        <p:nvGrpSpPr>
          <p:cNvPr id="23" name="组合 22"/>
          <p:cNvGrpSpPr/>
          <p:nvPr/>
        </p:nvGrpSpPr>
        <p:grpSpPr>
          <a:xfrm>
            <a:off x="4629150" y="3740794"/>
            <a:ext cx="1428750" cy="1428750"/>
            <a:chOff x="4629150" y="3486150"/>
            <a:chExt cx="1428750" cy="1428750"/>
          </a:xfrm>
        </p:grpSpPr>
        <p:sp>
          <p:nvSpPr>
            <p:cNvPr id="7" name="菱形 6"/>
            <p:cNvSpPr/>
            <p:nvPr/>
          </p:nvSpPr>
          <p:spPr>
            <a:xfrm>
              <a:off x="4629150" y="3486150"/>
              <a:ext cx="1428750" cy="1428750"/>
            </a:xfrm>
            <a:prstGeom prst="diamond">
              <a:avLst/>
            </a:prstGeom>
            <a:solidFill>
              <a:srgbClr val="E8E9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p>
          </p:txBody>
        </p:sp>
      </p:grpSp>
      <p:grpSp>
        <p:nvGrpSpPr>
          <p:cNvPr id="22" name="组合 21"/>
          <p:cNvGrpSpPr/>
          <p:nvPr/>
        </p:nvGrpSpPr>
        <p:grpSpPr>
          <a:xfrm>
            <a:off x="6162675" y="3740794"/>
            <a:ext cx="1428750" cy="1428750"/>
            <a:chOff x="6162675" y="3486150"/>
            <a:chExt cx="1428750" cy="1428750"/>
          </a:xfrm>
        </p:grpSpPr>
        <p:sp>
          <p:nvSpPr>
            <p:cNvPr id="5" name="菱形 4"/>
            <p:cNvSpPr/>
            <p:nvPr/>
          </p:nvSpPr>
          <p:spPr>
            <a:xfrm>
              <a:off x="6162675" y="3486150"/>
              <a:ext cx="1428750" cy="1428750"/>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Shape 2633"/>
            <p:cNvSpPr/>
            <p:nvPr/>
          </p:nvSpPr>
          <p:spPr>
            <a:xfrm>
              <a:off x="6680948"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p>
          </p:txBody>
        </p:sp>
      </p:grpSp>
      <p:grpSp>
        <p:nvGrpSpPr>
          <p:cNvPr id="3" name="组合 2"/>
          <p:cNvGrpSpPr/>
          <p:nvPr/>
        </p:nvGrpSpPr>
        <p:grpSpPr>
          <a:xfrm>
            <a:off x="6162675" y="2207269"/>
            <a:ext cx="1428750" cy="1428750"/>
            <a:chOff x="6162675" y="1952625"/>
            <a:chExt cx="1428750" cy="1428750"/>
          </a:xfrm>
        </p:grpSpPr>
        <p:sp>
          <p:nvSpPr>
            <p:cNvPr id="6" name="菱形 5"/>
            <p:cNvSpPr/>
            <p:nvPr/>
          </p:nvSpPr>
          <p:spPr>
            <a:xfrm>
              <a:off x="6162675" y="1952625"/>
              <a:ext cx="1428750" cy="1428750"/>
            </a:xfrm>
            <a:prstGeom prst="diamond">
              <a:avLst/>
            </a:prstGeom>
            <a:solidFill>
              <a:srgbClr val="E8E9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3" name="Shape 2579"/>
            <p:cNvSpPr/>
            <p:nvPr/>
          </p:nvSpPr>
          <p:spPr>
            <a:xfrm>
              <a:off x="6675063" y="2470898"/>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lumMod val="85000"/>
                <a:lumOff val="15000"/>
              </a:schemeClr>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p>
          </p:txBody>
        </p:sp>
      </p:grpSp>
      <p:sp>
        <p:nvSpPr>
          <p:cNvPr id="14" name="Rectangle 23"/>
          <p:cNvSpPr/>
          <p:nvPr/>
        </p:nvSpPr>
        <p:spPr>
          <a:xfrm>
            <a:off x="1478193" y="2775776"/>
            <a:ext cx="2607890" cy="829945"/>
          </a:xfrm>
          <a:prstGeom prst="rect">
            <a:avLst/>
          </a:prstGeom>
        </p:spPr>
        <p:txBody>
          <a:bodyPr wrap="square">
            <a:spAutoFit/>
          </a:bodyPr>
          <a:lstStyle/>
          <a:p>
            <a:pPr algn="r">
              <a:defRPr/>
            </a:pPr>
            <a:r>
              <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实验者理论化了人们在感受到介于矛盾认知的不一致「我告诉某人这项工作是有趣的，而实际上我却发现它是无聊的」。</a:t>
            </a:r>
            <a:endPar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文本框 14"/>
          <p:cNvSpPr txBox="1"/>
          <p:nvPr/>
        </p:nvSpPr>
        <p:spPr>
          <a:xfrm>
            <a:off x="1600056" y="2400242"/>
            <a:ext cx="2486025" cy="337185"/>
          </a:xfrm>
          <a:prstGeom prst="rect">
            <a:avLst/>
          </a:prstGeom>
          <a:noFill/>
        </p:spPr>
        <p:txBody>
          <a:bodyPr wrap="square" rtlCol="0">
            <a:spAutoFit/>
          </a:bodyPr>
          <a:lstStyle/>
          <a:p>
            <a:pPr algn="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Rectangle 23"/>
          <p:cNvSpPr/>
          <p:nvPr/>
        </p:nvSpPr>
        <p:spPr>
          <a:xfrm>
            <a:off x="1478193" y="4315097"/>
            <a:ext cx="2607890" cy="1014730"/>
          </a:xfrm>
          <a:prstGeom prst="rect">
            <a:avLst/>
          </a:prstGeom>
        </p:spPr>
        <p:txBody>
          <a:bodyPr wrap="square">
            <a:spAutoFit/>
          </a:bodyPr>
          <a:lstStyle/>
          <a:p>
            <a:pPr algn="r">
              <a:defRPr/>
            </a:pPr>
            <a:r>
              <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现今相信的理论是有一个冲突介于认知当中即「我不是一个说谎者，但我却说了谎」。因此，这事实已经被带向靠近谎言一步了，更可以说，即此任务评价往上升了。</a:t>
            </a:r>
            <a:endPar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文本框 16"/>
          <p:cNvSpPr txBox="1"/>
          <p:nvPr/>
        </p:nvSpPr>
        <p:spPr>
          <a:xfrm>
            <a:off x="1600056" y="3939563"/>
            <a:ext cx="2486025" cy="337185"/>
          </a:xfrm>
          <a:prstGeom prst="rect">
            <a:avLst/>
          </a:prstGeom>
          <a:noFill/>
        </p:spPr>
        <p:txBody>
          <a:bodyPr wrap="square" rtlCol="0">
            <a:spAutoFit/>
          </a:bodyPr>
          <a:lstStyle/>
          <a:p>
            <a:pPr algn="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Rectangle 23"/>
          <p:cNvSpPr/>
          <p:nvPr/>
        </p:nvSpPr>
        <p:spPr>
          <a:xfrm>
            <a:off x="8103815" y="2777057"/>
            <a:ext cx="2607890" cy="1198880"/>
          </a:xfrm>
          <a:prstGeom prst="rect">
            <a:avLst/>
          </a:prstGeom>
        </p:spPr>
        <p:txBody>
          <a:bodyPr wrap="square">
            <a:spAutoFit/>
          </a:bodyPr>
          <a:lstStyle/>
          <a:p>
            <a:pPr>
              <a:defRPr/>
            </a:pPr>
            <a:r>
              <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当只被给予1元时，学生们被强迫内在化他们被诱导表现而产生的态度，因为他们没有其他正当的理由。那些在20元组的情况中，这种认知失调是有争议的，因为此行为有着一个外在正当的理由。</a:t>
            </a:r>
            <a:endPar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文本框 18"/>
          <p:cNvSpPr txBox="1"/>
          <p:nvPr/>
        </p:nvSpPr>
        <p:spPr>
          <a:xfrm>
            <a:off x="8103815" y="2400242"/>
            <a:ext cx="2486025" cy="337185"/>
          </a:xfrm>
          <a:prstGeom prst="rect">
            <a:avLst/>
          </a:prstGeom>
          <a:noFill/>
        </p:spPr>
        <p:txBody>
          <a:bodyPr wrap="square" rtlCol="0">
            <a:spAutoFit/>
          </a:bodyPr>
          <a:lstStyle/>
          <a:p>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Rectangle 23"/>
          <p:cNvSpPr/>
          <p:nvPr/>
        </p:nvSpPr>
        <p:spPr>
          <a:xfrm>
            <a:off x="8103815" y="4316378"/>
            <a:ext cx="2607890" cy="1568450"/>
          </a:xfrm>
          <a:prstGeom prst="rect">
            <a:avLst/>
          </a:prstGeom>
        </p:spPr>
        <p:txBody>
          <a:bodyPr wrap="square">
            <a:spAutoFit/>
          </a:bodyPr>
          <a:lstStyle/>
          <a:p>
            <a:pPr>
              <a:defRPr/>
            </a:pPr>
            <a:r>
              <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研究者更进一步地推测只有1元组的受测者面临「没有足够动机解释这种行为」以致于产生「认知失调」的境况,所以当他们被要求对于这些任务而说谎,他们藉由改变他们的态度以寻求抒发「认知失调」带来的紧张不适感，这种过程让受测者真正地相信这些工作是有趣的。</a:t>
            </a:r>
            <a:endPar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文本框 20"/>
          <p:cNvSpPr txBox="1"/>
          <p:nvPr/>
        </p:nvSpPr>
        <p:spPr>
          <a:xfrm>
            <a:off x="8103815" y="3939563"/>
            <a:ext cx="2486025" cy="337185"/>
          </a:xfrm>
          <a:prstGeom prst="rect">
            <a:avLst/>
          </a:prstGeom>
          <a:noFill/>
        </p:spPr>
        <p:txBody>
          <a:bodyPr wrap="square" rtlCol="0">
            <a:spAutoFit/>
          </a:bodyPr>
          <a:lstStyle/>
          <a:p>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624554" y="294216"/>
            <a:ext cx="2810347" cy="337185"/>
          </a:xfrm>
          <a:prstGeom prst="rect">
            <a:avLst/>
          </a:prstGeom>
          <a:noFill/>
        </p:spPr>
        <p:txBody>
          <a:bodyPr wrap="square" rtlCol="0">
            <a:spAutoFit/>
          </a:bodyPr>
          <a:p>
            <a:r>
              <a:rPr lang="zh-CN" altLang="en-US" sz="1600" b="1" dirty="0">
                <a:latin typeface="+mn-ea"/>
              </a:rPr>
              <a:t>实验原型</a:t>
            </a:r>
            <a:endParaRPr lang="zh-CN" altLang="en-US" sz="1600" b="1" dirty="0">
              <a:latin typeface="+mn-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5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5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50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50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53" presetClass="entr" presetSubtype="16" fill="hold" grpId="0" nodeType="withEffect">
                                  <p:stCondLst>
                                    <p:cond delay="250"/>
                                  </p:stCondLst>
                                  <p:iterate type="lt">
                                    <p:tmPct val="10000"/>
                                  </p:iterate>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Effect transition="in" filter="fade">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1"/>
          <p:cNvGraphicFramePr/>
          <p:nvPr/>
        </p:nvGraphicFramePr>
        <p:xfrm>
          <a:off x="6096000" y="1685926"/>
          <a:ext cx="5193845" cy="3800474"/>
        </p:xfrm>
        <a:graphic>
          <a:graphicData uri="http://schemas.openxmlformats.org/drawingml/2006/chart">
            <c:chart xmlns:c="http://schemas.openxmlformats.org/drawingml/2006/chart" xmlns:r="http://schemas.openxmlformats.org/officeDocument/2006/relationships" r:id="rId1"/>
          </a:graphicData>
        </a:graphic>
      </p:graphicFrame>
      <p:sp>
        <p:nvSpPr>
          <p:cNvPr id="16" name="文本框 15"/>
          <p:cNvSpPr txBox="1"/>
          <p:nvPr/>
        </p:nvSpPr>
        <p:spPr>
          <a:xfrm>
            <a:off x="397246" y="246333"/>
            <a:ext cx="1480322" cy="368300"/>
          </a:xfrm>
          <a:prstGeom prst="rect">
            <a:avLst/>
          </a:prstGeom>
          <a:noFill/>
        </p:spPr>
        <p:txBody>
          <a:bodyPr wrap="square" rtlCol="0">
            <a:spAutoFit/>
          </a:bodyPr>
          <a:lstStyle/>
          <a:p>
            <a:r>
              <a:rPr lang="zh-CN" altLang="en-US" spc="300" dirty="0">
                <a:solidFill>
                  <a:schemeClr val="bg1"/>
                </a:solidFill>
                <a:latin typeface="+mj-ea"/>
                <a:ea typeface="+mj-ea"/>
              </a:rPr>
              <a:t>现象</a:t>
            </a:r>
            <a:r>
              <a:rPr lang="en-US" altLang="zh-CN" spc="300" dirty="0">
                <a:solidFill>
                  <a:schemeClr val="bg1"/>
                </a:solidFill>
                <a:latin typeface="+mj-ea"/>
                <a:ea typeface="+mj-ea"/>
              </a:rPr>
              <a:t>/</a:t>
            </a:r>
            <a:r>
              <a:rPr lang="zh-CN" altLang="en-US" spc="300" dirty="0">
                <a:solidFill>
                  <a:schemeClr val="bg1"/>
                </a:solidFill>
                <a:latin typeface="+mj-ea"/>
                <a:ea typeface="+mj-ea"/>
              </a:rPr>
              <a:t>应用</a:t>
            </a:r>
            <a:endParaRPr lang="zh-CN" altLang="en-US" spc="300" dirty="0">
              <a:solidFill>
                <a:schemeClr val="bg1"/>
              </a:solidFill>
              <a:latin typeface="+mj-ea"/>
              <a:ea typeface="+mj-ea"/>
            </a:endParaRPr>
          </a:p>
        </p:txBody>
      </p:sp>
      <p:grpSp>
        <p:nvGrpSpPr>
          <p:cNvPr id="2" name="组合 1"/>
          <p:cNvGrpSpPr/>
          <p:nvPr/>
        </p:nvGrpSpPr>
        <p:grpSpPr>
          <a:xfrm>
            <a:off x="1198245" y="1721485"/>
            <a:ext cx="3591560" cy="3728720"/>
            <a:chOff x="1972" y="4421"/>
            <a:chExt cx="5656" cy="5872"/>
          </a:xfrm>
        </p:grpSpPr>
        <p:sp>
          <p:nvSpPr>
            <p:cNvPr id="18" name="Rectangle 23"/>
            <p:cNvSpPr/>
            <p:nvPr/>
          </p:nvSpPr>
          <p:spPr>
            <a:xfrm>
              <a:off x="1972" y="5014"/>
              <a:ext cx="5657" cy="2179"/>
            </a:xfrm>
            <a:prstGeom prst="rect">
              <a:avLst/>
            </a:prstGeom>
          </p:spPr>
          <p:txBody>
            <a:bodyPr wrap="square">
              <a:spAutoFit/>
            </a:bodyPr>
            <a:lstStyle/>
            <a:p>
              <a:pPr>
                <a:defRPr/>
              </a:pPr>
              <a:r>
                <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买车后，人们避免看增加失调的广告（例如其他车的优势、拥有车的劣势）失调：我决策出错了，买的车不好，但已经花钱了;</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a:defRPr/>
              </a:pPr>
              <a:r>
                <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考虑过多的被择物的人比考虑被择物少的人，失调更大，更需要做避免失调的行为（例如更多地注意拥有车的广告）。</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文本框 18"/>
            <p:cNvSpPr txBox="1"/>
            <p:nvPr/>
          </p:nvSpPr>
          <p:spPr>
            <a:xfrm>
              <a:off x="1972" y="4421"/>
              <a:ext cx="3163" cy="580"/>
            </a:xfrm>
            <a:prstGeom prst="rect">
              <a:avLst/>
            </a:prstGeom>
            <a:no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现象</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Rectangle 23"/>
            <p:cNvSpPr/>
            <p:nvPr/>
          </p:nvSpPr>
          <p:spPr>
            <a:xfrm>
              <a:off x="1972" y="8453"/>
              <a:ext cx="5657" cy="1840"/>
            </a:xfrm>
            <a:prstGeom prst="rect">
              <a:avLst/>
            </a:prstGeom>
          </p:spPr>
          <p:txBody>
            <a:bodyPr wrap="square">
              <a:spAutoFit/>
            </a:bodyPr>
            <a:lstStyle/>
            <a:p>
              <a:pPr>
                <a:defRPr/>
              </a:pPr>
              <a:r>
                <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吸烟者知道吸烟有害健康，吸烟者可以通过选择戒烟，改变他对吸烟影响的看法(例如，吸烟对你的健康没有其他人所说的那么有害) ，或者通过了解吸烟的积极作用(例如，吸烟可以防止体重增加)来减少不和谐。</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文本框 22"/>
            <p:cNvSpPr txBox="1"/>
            <p:nvPr/>
          </p:nvSpPr>
          <p:spPr>
            <a:xfrm>
              <a:off x="1972" y="7860"/>
              <a:ext cx="3163" cy="580"/>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迁移</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02</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0"/>
                            </p:stCondLst>
                            <p:childTnLst>
                              <p:par>
                                <p:cTn id="11" presetID="2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a:spLocks noChangeAspect="1"/>
          </p:cNvSpPr>
          <p:nvPr/>
        </p:nvSpPr>
        <p:spPr>
          <a:xfrm>
            <a:off x="5462271" y="157480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pic>
        <p:nvPicPr>
          <p:cNvPr id="3" name="图片 2"/>
          <p:cNvPicPr/>
          <p:nvPr/>
        </p:nvPicPr>
        <p:blipFill>
          <a:blip r:embed="rId1" cstate="print">
            <a:extLst>
              <a:ext uri="{28A0092B-C50C-407E-A947-70E740481C1C}">
                <a14:useLocalDpi xmlns:a14="http://schemas.microsoft.com/office/drawing/2010/main" val="0"/>
              </a:ext>
            </a:extLst>
          </a:blip>
          <a:stretch>
            <a:fillRect/>
          </a:stretch>
        </p:blipFill>
        <p:spPr>
          <a:xfrm rot="21420000" flipV="1">
            <a:off x="-197198" y="2350587"/>
            <a:ext cx="12782231" cy="2691236"/>
          </a:xfrm>
          <a:prstGeom prst="rect">
            <a:avLst/>
          </a:prstGeom>
        </p:spPr>
      </p:pic>
      <p:sp>
        <p:nvSpPr>
          <p:cNvPr id="8" name="矩形 7"/>
          <p:cNvSpPr/>
          <p:nvPr/>
        </p:nvSpPr>
        <p:spPr>
          <a:xfrm>
            <a:off x="3738880" y="3574415"/>
            <a:ext cx="4705985" cy="768350"/>
          </a:xfrm>
          <a:prstGeom prst="rect">
            <a:avLst/>
          </a:prstGeom>
          <a:solidFill>
            <a:schemeClr val="bg1">
              <a:alpha val="50000"/>
            </a:schemeClr>
          </a:solid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Henri Tajfel</a:t>
            </a:r>
            <a:endPar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13" name="文本框 12"/>
          <p:cNvSpPr txBox="1"/>
          <p:nvPr/>
        </p:nvSpPr>
        <p:spPr>
          <a:xfrm>
            <a:off x="5566901" y="1470324"/>
            <a:ext cx="627017" cy="1862048"/>
          </a:xfrm>
          <a:prstGeom prst="rect">
            <a:avLst/>
          </a:prstGeom>
          <a:noFill/>
        </p:spPr>
        <p:txBody>
          <a:bodyPr wrap="square" rtlCol="0">
            <a:spAutoFit/>
          </a:bodyPr>
          <a:lstStyle/>
          <a:p>
            <a:r>
              <a:rPr lang="en-US" altLang="zh-CN" sz="11500" dirty="0">
                <a:solidFill>
                  <a:schemeClr val="bg1"/>
                </a:solidFill>
                <a:latin typeface="+mn-ea"/>
                <a:cs typeface="Arial" panose="020B0604020202090204" pitchFamily="34" charset="0"/>
              </a:rPr>
              <a:t>4</a:t>
            </a:r>
            <a:endParaRPr lang="zh-CN" altLang="en-US" sz="11500" dirty="0">
              <a:solidFill>
                <a:schemeClr val="bg1"/>
              </a:solidFill>
              <a:latin typeface="+mn-ea"/>
              <a:cs typeface="Arial" panose="020B0604020202090204" pitchFamily="34" charset="0"/>
            </a:endParaRPr>
          </a:p>
        </p:txBody>
      </p:sp>
      <p:sp>
        <p:nvSpPr>
          <p:cNvPr id="14" name="矩形 13"/>
          <p:cNvSpPr/>
          <p:nvPr/>
        </p:nvSpPr>
        <p:spPr>
          <a:xfrm>
            <a:off x="2607400" y="4732867"/>
            <a:ext cx="7628800" cy="506730"/>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sym typeface="+mn-ea"/>
              </a:rPr>
              <a:t>4-1 </a:t>
            </a:r>
            <a:r>
              <a:rPr kumimoji="1" lang="zh-CN" altLang="en-US" dirty="0">
                <a:solidFill>
                  <a:schemeClr val="tx1">
                    <a:lumMod val="85000"/>
                    <a:lumOff val="15000"/>
                  </a:schemeClr>
                </a:solidFill>
                <a:latin typeface="+mn-ea"/>
                <a:sym typeface="+mn-ea"/>
              </a:rPr>
              <a:t>代表理论</a:t>
            </a:r>
            <a:r>
              <a:rPr kumimoji="1" lang="en-US" altLang="zh-CN" dirty="0">
                <a:solidFill>
                  <a:schemeClr val="tx1">
                    <a:lumMod val="85000"/>
                    <a:lumOff val="15000"/>
                  </a:schemeClr>
                </a:solidFill>
                <a:latin typeface="+mn-ea"/>
                <a:sym typeface="+mn-ea"/>
              </a:rPr>
              <a:t>       4</a:t>
            </a:r>
            <a:r>
              <a:rPr lang="en-US" altLang="zh-CN" dirty="0">
                <a:solidFill>
                  <a:schemeClr val="tx1">
                    <a:lumMod val="85000"/>
                    <a:lumOff val="15000"/>
                  </a:schemeClr>
                </a:solidFill>
                <a:latin typeface="+mn-ea"/>
                <a:sym typeface="+mn-ea"/>
              </a:rPr>
              <a:t>-2 </a:t>
            </a:r>
            <a:r>
              <a:rPr lang="zh-CN" altLang="en-US" dirty="0">
                <a:solidFill>
                  <a:schemeClr val="tx1">
                    <a:lumMod val="85000"/>
                    <a:lumOff val="15000"/>
                  </a:schemeClr>
                </a:solidFill>
                <a:latin typeface="+mn-ea"/>
                <a:sym typeface="+mn-ea"/>
              </a:rPr>
              <a:t>实验现象</a:t>
            </a:r>
            <a:r>
              <a:rPr lang="en-US" altLang="zh-CN" dirty="0">
                <a:solidFill>
                  <a:schemeClr val="tx1">
                    <a:lumMod val="85000"/>
                    <a:lumOff val="15000"/>
                  </a:schemeClr>
                </a:solidFill>
                <a:latin typeface="+mn-ea"/>
                <a:sym typeface="+mn-ea"/>
              </a:rPr>
              <a:t>       4</a:t>
            </a:r>
            <a:r>
              <a:rPr kumimoji="1" lang="en-US" altLang="zh-CN" dirty="0">
                <a:solidFill>
                  <a:schemeClr val="tx1">
                    <a:lumMod val="85000"/>
                    <a:lumOff val="15000"/>
                  </a:schemeClr>
                </a:solidFill>
                <a:latin typeface="+mn-ea"/>
                <a:sym typeface="+mn-ea"/>
              </a:rPr>
              <a:t>-3 </a:t>
            </a:r>
            <a:r>
              <a:rPr kumimoji="1" lang="zh-CN" altLang="en-US" dirty="0">
                <a:solidFill>
                  <a:schemeClr val="tx1">
                    <a:lumMod val="85000"/>
                    <a:lumOff val="15000"/>
                  </a:schemeClr>
                </a:solidFill>
                <a:latin typeface="+mn-ea"/>
                <a:sym typeface="+mn-ea"/>
              </a:rPr>
              <a:t>实际现象</a:t>
            </a:r>
            <a:r>
              <a:rPr kumimoji="1" lang="en-US" altLang="zh-CN" dirty="0">
                <a:solidFill>
                  <a:schemeClr val="tx1">
                    <a:lumMod val="85000"/>
                    <a:lumOff val="15000"/>
                  </a:schemeClr>
                </a:solidFill>
                <a:latin typeface="+mn-ea"/>
                <a:sym typeface="+mn-ea"/>
              </a:rPr>
              <a:t>/</a:t>
            </a:r>
            <a:r>
              <a:rPr kumimoji="1" lang="zh-CN" altLang="en-US" dirty="0">
                <a:solidFill>
                  <a:schemeClr val="tx1">
                    <a:lumMod val="85000"/>
                    <a:lumOff val="15000"/>
                  </a:schemeClr>
                </a:solidFill>
                <a:latin typeface="+mn-ea"/>
                <a:sym typeface="+mn-ea"/>
              </a:rPr>
              <a:t>应用迁移</a:t>
            </a:r>
            <a:endParaRPr lang="zh-CN" altLang="en-US"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par>
                          <p:cTn id="21" fill="hold">
                            <p:stCondLst>
                              <p:cond delay="15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155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bldLvl="0" animBg="1"/>
      <p:bldP spid="13" grpId="0"/>
      <p:bldP spid="1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239196" y="2705097"/>
            <a:ext cx="2181225" cy="2181225"/>
            <a:chOff x="1266825" y="2318355"/>
            <a:chExt cx="2181225" cy="2181225"/>
          </a:xfrm>
        </p:grpSpPr>
        <p:sp>
          <p:nvSpPr>
            <p:cNvPr id="27" name="椭圆 26"/>
            <p:cNvSpPr/>
            <p:nvPr/>
          </p:nvSpPr>
          <p:spPr>
            <a:xfrm>
              <a:off x="1266825" y="2318355"/>
              <a:ext cx="2181225" cy="2181225"/>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Shape 2587"/>
            <p:cNvSpPr/>
            <p:nvPr/>
          </p:nvSpPr>
          <p:spPr>
            <a:xfrm>
              <a:off x="2042506" y="2779102"/>
              <a:ext cx="629866" cy="62986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p>
          </p:txBody>
        </p:sp>
      </p:grpSp>
      <p:grpSp>
        <p:nvGrpSpPr>
          <p:cNvPr id="40" name="组合 39"/>
          <p:cNvGrpSpPr/>
          <p:nvPr/>
        </p:nvGrpSpPr>
        <p:grpSpPr>
          <a:xfrm rot="0">
            <a:off x="7700010" y="2705100"/>
            <a:ext cx="2181225" cy="2181225"/>
            <a:chOff x="8672435" y="2318355"/>
            <a:chExt cx="2181225" cy="2181225"/>
          </a:xfrm>
        </p:grpSpPr>
        <p:sp>
          <p:nvSpPr>
            <p:cNvPr id="35" name="椭圆 34"/>
            <p:cNvSpPr/>
            <p:nvPr/>
          </p:nvSpPr>
          <p:spPr>
            <a:xfrm>
              <a:off x="8672435" y="2318355"/>
              <a:ext cx="2181225" cy="2181225"/>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Shape 2632"/>
            <p:cNvSpPr/>
            <p:nvPr/>
          </p:nvSpPr>
          <p:spPr>
            <a:xfrm>
              <a:off x="9505374" y="2779101"/>
              <a:ext cx="515345" cy="62986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53585F"/>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p>
          </p:txBody>
        </p:sp>
      </p:grpSp>
      <p:pic>
        <p:nvPicPr>
          <p:cNvPr id="6" name="图片占位符 5"/>
          <p:cNvPicPr>
            <a:picLocks noGrp="1" noChangeAspect="1"/>
          </p:cNvPicPr>
          <p:nvPr>
            <p:ph type="pic" sz="quarter" idx="10"/>
          </p:nvPr>
        </p:nvPicPr>
        <p:blipFill>
          <a:blip r:embed="rId1">
            <a:extLst>
              <a:ext uri="{BEBA8EAE-BF5A-486C-A8C5-ECC9F3942E4B}">
                <a14:imgProps xmlns:a14="http://schemas.microsoft.com/office/drawing/2010/main">
                  <a14:imgLayer r:embed="rId2">
                    <a14:imgEffect>
                      <a14:artisticCutout/>
                    </a14:imgEffect>
                  </a14:imgLayer>
                </a14:imgProps>
              </a:ext>
              <a:ext uri="{28A0092B-C50C-407E-A947-70E740481C1C}">
                <a14:useLocalDpi xmlns:a14="http://schemas.microsoft.com/office/drawing/2010/main" val="0"/>
              </a:ext>
            </a:extLst>
          </a:blip>
          <a:srcRect l="324" r="324"/>
          <a:stretch>
            <a:fillRect/>
          </a:stretch>
        </p:blipFill>
        <p:spPr>
          <a:xfrm>
            <a:off x="4176712" y="1174746"/>
            <a:ext cx="3838576" cy="3838575"/>
          </a:xfrm>
        </p:spPr>
      </p:pic>
      <p:sp>
        <p:nvSpPr>
          <p:cNvPr id="18" name="文本框 17"/>
          <p:cNvSpPr txBox="1"/>
          <p:nvPr/>
        </p:nvSpPr>
        <p:spPr>
          <a:xfrm>
            <a:off x="10435323" y="261573"/>
            <a:ext cx="1548394" cy="368300"/>
          </a:xfrm>
          <a:prstGeom prst="rect">
            <a:avLst/>
          </a:prstGeom>
          <a:noFill/>
        </p:spPr>
        <p:txBody>
          <a:bodyPr wrap="square" rtlCol="0">
            <a:spAutoFit/>
          </a:bodyPr>
          <a:lstStyle/>
          <a:p>
            <a:pPr algn="ctr"/>
            <a:r>
              <a:rPr lang="zh-CN" altLang="en-US" spc="300" dirty="0">
                <a:solidFill>
                  <a:schemeClr val="bg1"/>
                </a:solidFill>
                <a:latin typeface="+mj-ea"/>
              </a:rPr>
              <a:t>代表理论</a:t>
            </a:r>
            <a:endParaRPr lang="zh-CN" altLang="en-US" spc="300" dirty="0">
              <a:solidFill>
                <a:schemeClr val="bg1"/>
              </a:solidFill>
              <a:latin typeface="+mj-ea"/>
            </a:endParaRPr>
          </a:p>
        </p:txBody>
      </p:sp>
      <p:sp>
        <p:nvSpPr>
          <p:cNvPr id="2" name="文本框 1"/>
          <p:cNvSpPr txBox="1"/>
          <p:nvPr/>
        </p:nvSpPr>
        <p:spPr>
          <a:xfrm>
            <a:off x="2101215" y="5323205"/>
            <a:ext cx="7990205" cy="645160"/>
          </a:xfrm>
          <a:prstGeom prst="rect">
            <a:avLst/>
          </a:prstGeom>
          <a:noFill/>
        </p:spPr>
        <p:txBody>
          <a:bodyPr wrap="square" rtlCol="0">
            <a:spAutoFit/>
          </a:bodyPr>
          <a:p>
            <a:r>
              <a:rPr lang="zh-CN" altLang="en-US"/>
              <a:t>社会认同论:个体知道他归属于特定的社会群体，而且他所获得的群体资格(group membership)会赋予其某种重要的情感和价值意义。</a:t>
            </a:r>
            <a:endParaRPr lang="zh-CN" altLang="en-US"/>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0"/>
                            </p:stCondLst>
                            <p:childTnLst>
                              <p:par>
                                <p:cTn id="11" presetID="37" presetClass="entr" presetSubtype="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08710" y="904240"/>
            <a:ext cx="5201285" cy="5810162"/>
            <a:chOff x="1944" y="4421"/>
            <a:chExt cx="8191" cy="6197"/>
          </a:xfrm>
        </p:grpSpPr>
        <p:sp>
          <p:nvSpPr>
            <p:cNvPr id="21" name="Rectangle 23"/>
            <p:cNvSpPr/>
            <p:nvPr/>
          </p:nvSpPr>
          <p:spPr>
            <a:xfrm>
              <a:off x="1944" y="5014"/>
              <a:ext cx="8191" cy="786"/>
            </a:xfrm>
            <a:prstGeom prst="rect">
              <a:avLst/>
            </a:prstGeom>
          </p:spPr>
          <p:txBody>
            <a:bodyPr wrap="square">
              <a:spAutoFit/>
            </a:bodyPr>
            <a:lstStyle/>
            <a:p>
              <a:pPr>
                <a:defRPr/>
              </a:pPr>
              <a:r>
                <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参与者被随机匿名分成两组(例如,"a 组"和"b 组") ，表面上是基于琐碎的标准(例如，对绘画的偏好或抛硬币)。 有时，这些参与者互不相识。</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文本框 21"/>
            <p:cNvSpPr txBox="1"/>
            <p:nvPr/>
          </p:nvSpPr>
          <p:spPr>
            <a:xfrm>
              <a:off x="1944" y="4421"/>
              <a:ext cx="4579" cy="393"/>
            </a:xfrm>
            <a:prstGeom prst="rect">
              <a:avLst/>
            </a:prstGeom>
            <a:noFill/>
          </p:spPr>
          <p:txBody>
            <a:bodyPr wrap="square" rtlCol="0">
              <a:spAutoFit/>
            </a:bodyPr>
            <a:lstStyle/>
            <a:p>
              <a:r>
                <a:rPr lang="zh-CN" altLang="en-US"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第一阶段</a:t>
              </a:r>
              <a:endParaRPr lang="zh-CN" altLang="en-US"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p:cNvSpPr/>
            <p:nvPr/>
          </p:nvSpPr>
          <p:spPr>
            <a:xfrm>
              <a:off x="1944" y="6782"/>
              <a:ext cx="8191" cy="1017"/>
            </a:xfrm>
            <a:prstGeom prst="rect">
              <a:avLst/>
            </a:prstGeom>
          </p:spPr>
          <p:txBody>
            <a:bodyPr wrap="square">
              <a:spAutoFit/>
            </a:bodyPr>
            <a:lstStyle/>
            <a:p>
              <a:pPr>
                <a:defRPr/>
              </a:pPr>
              <a:r>
                <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第二阶段，参与者参与一个表面上不相关的资源分配任务。 在这个任务中，参与者在其他参与者之间分配一个有价值的资源(例如，金钱或点数) ，这些参与者只通过代码和组成员身份来识别(例如,"a 组参与者号码34")。</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文本框 25"/>
            <p:cNvSpPr txBox="1"/>
            <p:nvPr/>
          </p:nvSpPr>
          <p:spPr>
            <a:xfrm>
              <a:off x="1944" y="6189"/>
              <a:ext cx="4579" cy="393"/>
            </a:xfrm>
            <a:prstGeom prst="rect">
              <a:avLst/>
            </a:prstGeom>
            <a:no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第二阶段</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Rectangle 23"/>
            <p:cNvSpPr/>
            <p:nvPr/>
          </p:nvSpPr>
          <p:spPr>
            <a:xfrm>
              <a:off x="1944" y="8453"/>
              <a:ext cx="8191" cy="2165"/>
            </a:xfrm>
            <a:prstGeom prst="rect">
              <a:avLst/>
            </a:prstGeom>
          </p:spPr>
          <p:txBody>
            <a:bodyPr wrap="square">
              <a:spAutoFit/>
            </a:bodyPr>
            <a:lstStyle/>
            <a:p>
              <a:pPr>
                <a:defRPr/>
              </a:pPr>
              <a:r>
                <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参与者表现出明显的倾向，将更多的钱分配给团体内的成员，而不是团体外的成员。 重要的是，这种最大化组内相对增益(最大差异化)的策略即使意味着牺牲组内绝对增益(弗拉基米尔的选择)也会发生。 结论：仅仅将人们分组（分类）就足以让人们歧视他们自己的团体和对另一组的成员。分组依据时随意的，所以没有个人的偏好和态度，但是实验结果还是呈现了偏见和歧视。(反驳了其他对偏见和歧视的解释：1. 社会学习理论认为，像偏见这样的态度是从榜样那里学来的；2. 组件竞争理论)</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a:defRPr/>
              </a:pP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文本框 30"/>
            <p:cNvSpPr txBox="1"/>
            <p:nvPr/>
          </p:nvSpPr>
          <p:spPr>
            <a:xfrm>
              <a:off x="1944" y="7860"/>
              <a:ext cx="4579" cy="393"/>
            </a:xfrm>
            <a:prstGeom prst="rect">
              <a:avLst/>
            </a:prstGeom>
            <a:noFill/>
          </p:spPr>
          <p:txBody>
            <a:bodyPr wrap="square" rtlCol="0">
              <a:spAutoFit/>
            </a:bodyPr>
            <a:lstStyle/>
            <a:p>
              <a:r>
                <a:rPr lang="zh-CN" altLang="en-US"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结果结论</a:t>
              </a:r>
              <a:endParaRPr lang="zh-CN" altLang="en-US"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6" name="文本框 15"/>
          <p:cNvSpPr txBox="1"/>
          <p:nvPr/>
        </p:nvSpPr>
        <p:spPr>
          <a:xfrm>
            <a:off x="7085314" y="324061"/>
            <a:ext cx="2810347" cy="368300"/>
          </a:xfrm>
          <a:prstGeom prst="rect">
            <a:avLst/>
          </a:prstGeom>
          <a:noFill/>
        </p:spPr>
        <p:txBody>
          <a:bodyPr wrap="square" rtlCol="0">
            <a:spAutoFit/>
          </a:bodyPr>
          <a:lstStyle/>
          <a:p>
            <a:pPr algn="r"/>
            <a:r>
              <a:rPr lang="zh-CN" altLang="en-US" b="1" dirty="0">
                <a:latin typeface="+mn-ea"/>
              </a:rPr>
              <a:t>实验现象</a:t>
            </a:r>
            <a:endParaRPr lang="zh-CN" altLang="en-US" b="1" dirty="0">
              <a:latin typeface="+mn-ea"/>
            </a:endParaRPr>
          </a:p>
        </p:txBody>
      </p:sp>
      <p:pic>
        <p:nvPicPr>
          <p:cNvPr id="32" name="图片占位符 8"/>
          <p:cNvPicPr>
            <a:picLocks noGrp="1" noChangeAspect="1"/>
          </p:cNvPicPr>
          <p:nvPr>
            <p:ph type="pic" sz="quarter" idx="12"/>
          </p:nvPr>
        </p:nvPicPr>
        <p:blipFill>
          <a:blip r:embed="rId1"/>
          <a:srcRect l="62" r="62"/>
          <a:stretch>
            <a:fillRect/>
          </a:stretch>
        </p:blipFill>
        <p:spPr/>
      </p:pic>
      <p:pic>
        <p:nvPicPr>
          <p:cNvPr id="33" name="图片占位符 7"/>
          <p:cNvPicPr>
            <a:picLocks noGrp="1" noChangeAspect="1"/>
          </p:cNvPicPr>
          <p:nvPr>
            <p:ph type="pic" sz="quarter" idx="11"/>
          </p:nvPr>
        </p:nvPicPr>
        <p:blipFill>
          <a:blip r:embed="rId2"/>
          <a:srcRect l="4297" r="4297"/>
          <a:stretch>
            <a:fillRect/>
          </a:stretch>
        </p:blipFill>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944618" y="742827"/>
            <a:ext cx="3429762" cy="584775"/>
          </a:xfrm>
          <a:prstGeom prst="rect">
            <a:avLst/>
          </a:prstGeom>
          <a:noFill/>
        </p:spPr>
        <p:txBody>
          <a:bodyPr wrap="square" rtlCol="0">
            <a:spAutoFit/>
          </a:bodyPr>
          <a:lstStyle/>
          <a:p>
            <a:r>
              <a:rPr lang="zh-CN" altLang="en-US" sz="3200" spc="300" dirty="0">
                <a:solidFill>
                  <a:schemeClr val="tx1">
                    <a:lumMod val="95000"/>
                    <a:lumOff val="5000"/>
                  </a:schemeClr>
                </a:solidFill>
                <a:latin typeface="+mj-ea"/>
                <a:ea typeface="+mj-ea"/>
              </a:rPr>
              <a:t>目录 </a:t>
            </a:r>
            <a:r>
              <a:rPr lang="en-US" altLang="zh-CN" sz="2000" spc="300" dirty="0">
                <a:solidFill>
                  <a:schemeClr val="tx1">
                    <a:lumMod val="95000"/>
                    <a:lumOff val="5000"/>
                  </a:schemeClr>
                </a:solidFill>
                <a:latin typeface="+mj-ea"/>
              </a:rPr>
              <a:t>CONTENTS</a:t>
            </a:r>
            <a:endParaRPr lang="zh-CN" altLang="en-US" sz="2000" spc="300" dirty="0">
              <a:solidFill>
                <a:schemeClr val="tx1">
                  <a:lumMod val="95000"/>
                  <a:lumOff val="5000"/>
                </a:schemeClr>
              </a:solidFill>
              <a:latin typeface="+mj-ea"/>
            </a:endParaRPr>
          </a:p>
        </p:txBody>
      </p:sp>
      <p:cxnSp>
        <p:nvCxnSpPr>
          <p:cNvPr id="43" name="直接连接符 42"/>
          <p:cNvCxnSpPr/>
          <p:nvPr/>
        </p:nvCxnSpPr>
        <p:spPr>
          <a:xfrm flipV="1">
            <a:off x="6096000" y="1353778"/>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465789" y="2927860"/>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2" name="文本框 21"/>
          <p:cNvSpPr txBox="1"/>
          <p:nvPr/>
        </p:nvSpPr>
        <p:spPr>
          <a:xfrm>
            <a:off x="1400375" y="2788107"/>
            <a:ext cx="497252" cy="707886"/>
          </a:xfrm>
          <a:prstGeom prst="rect">
            <a:avLst/>
          </a:prstGeom>
          <a:noFill/>
        </p:spPr>
        <p:txBody>
          <a:bodyPr wrap="none" rtlCol="0">
            <a:spAutoFit/>
          </a:bodyPr>
          <a:lstStyle/>
          <a:p>
            <a:r>
              <a:rPr lang="en-US" altLang="zh-CN" sz="4000" dirty="0">
                <a:solidFill>
                  <a:schemeClr val="bg1"/>
                </a:solidFill>
                <a:latin typeface="+mn-ea"/>
                <a:cs typeface="Arial" panose="020B0604020202090204" pitchFamily="34" charset="0"/>
              </a:rPr>
              <a:t>1</a:t>
            </a:r>
            <a:endParaRPr lang="zh-CN" altLang="en-US" sz="4000" dirty="0">
              <a:solidFill>
                <a:schemeClr val="bg1"/>
              </a:solidFill>
              <a:latin typeface="+mn-ea"/>
              <a:cs typeface="Arial" panose="020B0604020202090204" pitchFamily="34" charset="0"/>
            </a:endParaRPr>
          </a:p>
        </p:txBody>
      </p:sp>
      <p:sp>
        <p:nvSpPr>
          <p:cNvPr id="23" name="Rectangle 70"/>
          <p:cNvSpPr>
            <a:spLocks noChangeArrowheads="1"/>
          </p:cNvSpPr>
          <p:nvPr/>
        </p:nvSpPr>
        <p:spPr bwMode="auto">
          <a:xfrm>
            <a:off x="710565" y="2139315"/>
            <a:ext cx="18764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9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9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600" noProof="1">
                <a:solidFill>
                  <a:schemeClr val="tx1">
                    <a:lumMod val="85000"/>
                    <a:lumOff val="15000"/>
                  </a:schemeClr>
                </a:solidFill>
                <a:latin typeface="+mj-ea"/>
                <a:ea typeface="+mj-ea"/>
                <a:cs typeface="Open Sans" panose="020B0606030504020204" pitchFamily="34" charset="0"/>
              </a:rPr>
              <a:t>实验，重现</a:t>
            </a:r>
            <a:endParaRPr lang="zh-CN" altLang="en-US" sz="1600" spc="600" noProof="1">
              <a:solidFill>
                <a:schemeClr val="tx1">
                  <a:lumMod val="85000"/>
                  <a:lumOff val="15000"/>
                </a:schemeClr>
              </a:solidFill>
              <a:latin typeface="+mj-ea"/>
              <a:ea typeface="+mj-ea"/>
              <a:cs typeface="Open Sans" panose="020B0606030504020204" pitchFamily="34" charset="0"/>
            </a:endParaRPr>
          </a:p>
        </p:txBody>
      </p:sp>
      <p:sp>
        <p:nvSpPr>
          <p:cNvPr id="24" name="Rectangle 23"/>
          <p:cNvSpPr/>
          <p:nvPr/>
        </p:nvSpPr>
        <p:spPr>
          <a:xfrm>
            <a:off x="786872" y="2476366"/>
            <a:ext cx="2208198" cy="39878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对重现心理学实验方法的整理和思考</a:t>
            </a:r>
            <a:endParaRPr lang="en-US" sz="1000" noProof="1">
              <a:solidFill>
                <a:schemeClr val="bg1">
                  <a:lumMod val="65000"/>
                </a:schemeClr>
              </a:solidFill>
              <a:latin typeface="+mj-ea"/>
              <a:ea typeface="+mj-ea"/>
            </a:endParaRPr>
          </a:p>
        </p:txBody>
      </p:sp>
      <p:sp>
        <p:nvSpPr>
          <p:cNvPr id="25" name="椭圆 24"/>
          <p:cNvSpPr/>
          <p:nvPr/>
        </p:nvSpPr>
        <p:spPr>
          <a:xfrm>
            <a:off x="2819217" y="4888044"/>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6" name="文本框 25"/>
          <p:cNvSpPr txBox="1"/>
          <p:nvPr/>
        </p:nvSpPr>
        <p:spPr>
          <a:xfrm>
            <a:off x="2776817" y="4780159"/>
            <a:ext cx="489236" cy="707886"/>
          </a:xfrm>
          <a:prstGeom prst="rect">
            <a:avLst/>
          </a:prstGeom>
          <a:noFill/>
        </p:spPr>
        <p:txBody>
          <a:bodyPr wrap="none" rtlCol="0">
            <a:spAutoFit/>
          </a:bodyPr>
          <a:lstStyle/>
          <a:p>
            <a:r>
              <a:rPr lang="en-US" altLang="zh-CN" sz="4000" dirty="0">
                <a:solidFill>
                  <a:schemeClr val="bg1"/>
                </a:solidFill>
                <a:latin typeface="+mn-ea"/>
                <a:cs typeface="Arial" panose="020B0604020202090204" pitchFamily="34" charset="0"/>
              </a:rPr>
              <a:t>2</a:t>
            </a:r>
            <a:endParaRPr lang="zh-CN" altLang="en-US" sz="4000" dirty="0">
              <a:solidFill>
                <a:schemeClr val="bg1"/>
              </a:solidFill>
              <a:latin typeface="+mn-ea"/>
              <a:cs typeface="Arial" panose="020B0604020202090204" pitchFamily="34" charset="0"/>
            </a:endParaRPr>
          </a:p>
        </p:txBody>
      </p:sp>
      <p:sp>
        <p:nvSpPr>
          <p:cNvPr id="27" name="Rectangle 70"/>
          <p:cNvSpPr>
            <a:spLocks noChangeArrowheads="1"/>
          </p:cNvSpPr>
          <p:nvPr/>
        </p:nvSpPr>
        <p:spPr bwMode="auto">
          <a:xfrm>
            <a:off x="1898015" y="5346065"/>
            <a:ext cx="221742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9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9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Kurt Lewin</a:t>
            </a:r>
            <a:endParaRPr lang="zh-CN" altLang="en-US" sz="1600" spc="300" noProof="1">
              <a:solidFill>
                <a:schemeClr val="tx1">
                  <a:lumMod val="85000"/>
                  <a:lumOff val="15000"/>
                </a:schemeClr>
              </a:solidFill>
              <a:latin typeface="+mj-ea"/>
              <a:ea typeface="+mj-ea"/>
              <a:cs typeface="Open Sans" panose="020B0606030504020204" pitchFamily="34" charset="0"/>
            </a:endParaRPr>
          </a:p>
        </p:txBody>
      </p:sp>
      <p:sp>
        <p:nvSpPr>
          <p:cNvPr id="28" name="Rectangle 23"/>
          <p:cNvSpPr/>
          <p:nvPr/>
        </p:nvSpPr>
        <p:spPr>
          <a:xfrm>
            <a:off x="1908047" y="5669912"/>
            <a:ext cx="2227060" cy="245110"/>
          </a:xfrm>
          <a:prstGeom prst="rect">
            <a:avLst/>
          </a:prstGeom>
        </p:spPr>
        <p:txBody>
          <a:bodyPr wrap="square">
            <a:spAutoFit/>
          </a:bodyPr>
          <a:lstStyle/>
          <a:p>
            <a:pPr algn="ctr" eaLnBrk="1" fontAlgn="auto" hangingPunct="1">
              <a:spcBef>
                <a:spcPts val="0"/>
              </a:spcBef>
              <a:spcAft>
                <a:spcPts val="0"/>
              </a:spcAft>
              <a:defRPr/>
            </a:pPr>
            <a:r>
              <a:rPr lang="en-US" sz="1000" noProof="1">
                <a:solidFill>
                  <a:schemeClr val="bg1">
                    <a:lumMod val="65000"/>
                  </a:schemeClr>
                </a:solidFill>
                <a:latin typeface="+mj-ea"/>
                <a:ea typeface="+mj-ea"/>
              </a:rPr>
              <a:t>Group dynamics 群体动力学</a:t>
            </a:r>
            <a:endParaRPr lang="en-US" sz="1000" noProof="1">
              <a:solidFill>
                <a:schemeClr val="bg1">
                  <a:lumMod val="65000"/>
                </a:schemeClr>
              </a:solidFill>
              <a:latin typeface="+mj-ea"/>
              <a:ea typeface="+mj-ea"/>
            </a:endParaRPr>
          </a:p>
        </p:txBody>
      </p:sp>
      <p:sp>
        <p:nvSpPr>
          <p:cNvPr id="29" name="椭圆 28"/>
          <p:cNvSpPr/>
          <p:nvPr/>
        </p:nvSpPr>
        <p:spPr>
          <a:xfrm>
            <a:off x="5877045" y="3414046"/>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0" name="文本框 29"/>
          <p:cNvSpPr txBox="1"/>
          <p:nvPr/>
        </p:nvSpPr>
        <p:spPr>
          <a:xfrm>
            <a:off x="5831202" y="3253402"/>
            <a:ext cx="290501" cy="707886"/>
          </a:xfrm>
          <a:prstGeom prst="rect">
            <a:avLst/>
          </a:prstGeom>
          <a:noFill/>
        </p:spPr>
        <p:txBody>
          <a:bodyPr wrap="square" rtlCol="0">
            <a:spAutoFit/>
          </a:bodyPr>
          <a:lstStyle/>
          <a:p>
            <a:r>
              <a:rPr lang="en-US" altLang="zh-CN" sz="4000" dirty="0">
                <a:solidFill>
                  <a:schemeClr val="bg1"/>
                </a:solidFill>
                <a:latin typeface="+mn-ea"/>
                <a:cs typeface="Arial" panose="020B0604020202090204" pitchFamily="34" charset="0"/>
              </a:rPr>
              <a:t>3</a:t>
            </a:r>
            <a:endParaRPr lang="zh-CN" altLang="en-US" sz="4000" dirty="0">
              <a:solidFill>
                <a:schemeClr val="bg1"/>
              </a:solidFill>
              <a:latin typeface="+mn-ea"/>
              <a:cs typeface="Arial" panose="020B0604020202090204" pitchFamily="34" charset="0"/>
            </a:endParaRPr>
          </a:p>
        </p:txBody>
      </p:sp>
      <p:sp>
        <p:nvSpPr>
          <p:cNvPr id="31" name="Rectangle 70"/>
          <p:cNvSpPr>
            <a:spLocks noChangeArrowheads="1"/>
          </p:cNvSpPr>
          <p:nvPr/>
        </p:nvSpPr>
        <p:spPr bwMode="auto">
          <a:xfrm>
            <a:off x="4711700" y="2562225"/>
            <a:ext cx="276923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9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9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Leon Festinger</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32" name="Rectangle 23"/>
          <p:cNvSpPr/>
          <p:nvPr/>
        </p:nvSpPr>
        <p:spPr>
          <a:xfrm>
            <a:off x="5242493" y="2890938"/>
            <a:ext cx="1973228" cy="398780"/>
          </a:xfrm>
          <a:prstGeom prst="rect">
            <a:avLst/>
          </a:prstGeom>
        </p:spPr>
        <p:txBody>
          <a:bodyPr wrap="square">
            <a:spAutoFit/>
          </a:bodyPr>
          <a:lstStyle/>
          <a:p>
            <a:pPr algn="ctr" eaLnBrk="1" fontAlgn="auto" hangingPunct="1">
              <a:spcBef>
                <a:spcPts val="0"/>
              </a:spcBef>
              <a:spcAft>
                <a:spcPts val="0"/>
              </a:spcAft>
              <a:defRPr/>
            </a:pPr>
            <a:r>
              <a:rPr lang="en-US" sz="1000" noProof="1">
                <a:solidFill>
                  <a:schemeClr val="bg1">
                    <a:lumMod val="65000"/>
                  </a:schemeClr>
                </a:solidFill>
                <a:latin typeface="+mj-ea"/>
                <a:ea typeface="+mj-ea"/>
              </a:rPr>
              <a:t>A Theory of Cognitive Dissonance认知失调理论</a:t>
            </a:r>
            <a:endParaRPr lang="en-US" sz="1000" noProof="1">
              <a:solidFill>
                <a:schemeClr val="bg1">
                  <a:lumMod val="65000"/>
                </a:schemeClr>
              </a:solidFill>
              <a:latin typeface="+mj-ea"/>
              <a:ea typeface="+mj-ea"/>
            </a:endParaRPr>
          </a:p>
        </p:txBody>
      </p:sp>
      <p:sp>
        <p:nvSpPr>
          <p:cNvPr id="33" name="椭圆 32"/>
          <p:cNvSpPr/>
          <p:nvPr/>
        </p:nvSpPr>
        <p:spPr>
          <a:xfrm>
            <a:off x="8988530" y="4668788"/>
            <a:ext cx="385258" cy="38525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4" name="文本框 33"/>
          <p:cNvSpPr txBox="1"/>
          <p:nvPr/>
        </p:nvSpPr>
        <p:spPr>
          <a:xfrm>
            <a:off x="8951583" y="4580598"/>
            <a:ext cx="497252" cy="707886"/>
          </a:xfrm>
          <a:prstGeom prst="rect">
            <a:avLst/>
          </a:prstGeom>
          <a:noFill/>
        </p:spPr>
        <p:txBody>
          <a:bodyPr wrap="none" rtlCol="0">
            <a:spAutoFit/>
          </a:bodyPr>
          <a:lstStyle/>
          <a:p>
            <a:pPr algn="ctr"/>
            <a:r>
              <a:rPr lang="en-US" altLang="zh-CN" sz="4000" dirty="0">
                <a:solidFill>
                  <a:schemeClr val="bg1"/>
                </a:solidFill>
                <a:latin typeface="+mn-ea"/>
                <a:cs typeface="Arial" panose="020B0604020202090204" pitchFamily="34" charset="0"/>
              </a:rPr>
              <a:t>4</a:t>
            </a:r>
            <a:endParaRPr lang="zh-CN" altLang="en-US" sz="4000" dirty="0">
              <a:solidFill>
                <a:schemeClr val="bg1"/>
              </a:solidFill>
              <a:latin typeface="+mn-ea"/>
              <a:cs typeface="Arial" panose="020B0604020202090204" pitchFamily="34" charset="0"/>
            </a:endParaRPr>
          </a:p>
        </p:txBody>
      </p:sp>
      <p:sp>
        <p:nvSpPr>
          <p:cNvPr id="35" name="Rectangle 70"/>
          <p:cNvSpPr>
            <a:spLocks noChangeArrowheads="1"/>
          </p:cNvSpPr>
          <p:nvPr/>
        </p:nvSpPr>
        <p:spPr bwMode="auto">
          <a:xfrm>
            <a:off x="8562781" y="5179861"/>
            <a:ext cx="1333579"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9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9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Tajfel</a:t>
            </a:r>
            <a:endParaRPr lang="zh-CN" altLang="en-US" sz="1600" spc="300" noProof="1">
              <a:solidFill>
                <a:schemeClr val="tx1">
                  <a:lumMod val="85000"/>
                  <a:lumOff val="15000"/>
                </a:schemeClr>
              </a:solidFill>
              <a:latin typeface="+mj-ea"/>
              <a:ea typeface="+mj-ea"/>
              <a:cs typeface="Open Sans" panose="020B0606030504020204" pitchFamily="34" charset="0"/>
            </a:endParaRPr>
          </a:p>
        </p:txBody>
      </p:sp>
      <p:sp>
        <p:nvSpPr>
          <p:cNvPr id="36" name="Rectangle 23"/>
          <p:cNvSpPr/>
          <p:nvPr/>
        </p:nvSpPr>
        <p:spPr>
          <a:xfrm>
            <a:off x="8183633" y="5488603"/>
            <a:ext cx="2092402" cy="245110"/>
          </a:xfrm>
          <a:prstGeom prst="rect">
            <a:avLst/>
          </a:prstGeom>
        </p:spPr>
        <p:txBody>
          <a:bodyPr wrap="square">
            <a:spAutoFit/>
          </a:bodyPr>
          <a:lstStyle/>
          <a:p>
            <a:pPr algn="ctr" eaLnBrk="1" fontAlgn="auto" hangingPunct="1">
              <a:spcBef>
                <a:spcPts val="0"/>
              </a:spcBef>
              <a:spcAft>
                <a:spcPts val="0"/>
              </a:spcAft>
              <a:defRPr/>
            </a:pPr>
            <a:r>
              <a:rPr lang="en-US" sz="1000" noProof="1">
                <a:solidFill>
                  <a:schemeClr val="bg1">
                    <a:lumMod val="65000"/>
                  </a:schemeClr>
                </a:solidFill>
                <a:latin typeface="+mj-ea"/>
                <a:ea typeface="+mj-ea"/>
              </a:rPr>
              <a:t>Social identity theory</a:t>
            </a:r>
            <a:r>
              <a:rPr lang="zh-CN" altLang="en-US" sz="1000" noProof="1">
                <a:solidFill>
                  <a:schemeClr val="bg1">
                    <a:lumMod val="65000"/>
                  </a:schemeClr>
                </a:solidFill>
                <a:latin typeface="+mj-ea"/>
                <a:ea typeface="+mj-ea"/>
              </a:rPr>
              <a:t>社会认同论</a:t>
            </a:r>
            <a:endParaRPr lang="zh-CN" altLang="en-US" sz="1000" noProof="1">
              <a:solidFill>
                <a:schemeClr val="bg1">
                  <a:lumMod val="65000"/>
                </a:schemeClr>
              </a:solidFill>
              <a:latin typeface="+mj-ea"/>
              <a:ea typeface="+mj-ea"/>
            </a:endParaRPr>
          </a:p>
        </p:txBody>
      </p:sp>
      <p:cxnSp>
        <p:nvCxnSpPr>
          <p:cNvPr id="38" name="直接连接符 37"/>
          <p:cNvCxnSpPr/>
          <p:nvPr/>
        </p:nvCxnSpPr>
        <p:spPr>
          <a:xfrm flipV="1">
            <a:off x="4116000" y="1360622"/>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76000" y="1350462"/>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470255" y="2994231"/>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6" name="文本框 55"/>
          <p:cNvSpPr txBox="1"/>
          <p:nvPr/>
        </p:nvSpPr>
        <p:spPr>
          <a:xfrm>
            <a:off x="10427855" y="2886346"/>
            <a:ext cx="494046" cy="707886"/>
          </a:xfrm>
          <a:prstGeom prst="rect">
            <a:avLst/>
          </a:prstGeom>
          <a:noFill/>
        </p:spPr>
        <p:txBody>
          <a:bodyPr wrap="none" rtlCol="0">
            <a:spAutoFit/>
          </a:bodyPr>
          <a:lstStyle/>
          <a:p>
            <a:r>
              <a:rPr lang="en-US" altLang="zh-CN" sz="4000" dirty="0">
                <a:solidFill>
                  <a:schemeClr val="bg1"/>
                </a:solidFill>
                <a:latin typeface="+mn-ea"/>
                <a:cs typeface="Arial" panose="020B0604020202090204" pitchFamily="34" charset="0"/>
              </a:rPr>
              <a:t>5</a:t>
            </a:r>
            <a:endParaRPr lang="zh-CN" altLang="en-US" sz="4000" dirty="0">
              <a:solidFill>
                <a:schemeClr val="bg1"/>
              </a:solidFill>
              <a:latin typeface="+mn-ea"/>
              <a:cs typeface="Arial" panose="020B0604020202090204" pitchFamily="34" charset="0"/>
            </a:endParaRPr>
          </a:p>
        </p:txBody>
      </p:sp>
      <p:sp>
        <p:nvSpPr>
          <p:cNvPr id="57" name="Rectangle 70"/>
          <p:cNvSpPr>
            <a:spLocks noChangeArrowheads="1"/>
          </p:cNvSpPr>
          <p:nvPr/>
        </p:nvSpPr>
        <p:spPr bwMode="auto">
          <a:xfrm>
            <a:off x="9500870" y="2193290"/>
            <a:ext cx="232473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9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9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预测（应用）</a:t>
            </a:r>
            <a:endParaRPr lang="zh-CN" altLang="en-US" sz="1600" spc="300" noProof="1">
              <a:solidFill>
                <a:schemeClr val="tx1">
                  <a:lumMod val="85000"/>
                  <a:lumOff val="15000"/>
                </a:schemeClr>
              </a:solidFill>
              <a:latin typeface="+mj-ea"/>
              <a:ea typeface="+mj-ea"/>
              <a:cs typeface="Open Sans" panose="020B0606030504020204" pitchFamily="34" charset="0"/>
            </a:endParaRPr>
          </a:p>
        </p:txBody>
      </p:sp>
      <p:sp>
        <p:nvSpPr>
          <p:cNvPr id="58" name="Rectangle 23"/>
          <p:cNvSpPr/>
          <p:nvPr/>
        </p:nvSpPr>
        <p:spPr>
          <a:xfrm>
            <a:off x="9741965" y="2530177"/>
            <a:ext cx="1841237" cy="245110"/>
          </a:xfrm>
          <a:prstGeom prst="rect">
            <a:avLst/>
          </a:prstGeom>
        </p:spPr>
        <p:txBody>
          <a:bodyPr wrap="square">
            <a:spAutoFit/>
          </a:bodyPr>
          <a:lstStyle/>
          <a:p>
            <a:pPr algn="ctr" eaLnBrk="1" fontAlgn="auto" hangingPunct="1">
              <a:spcBef>
                <a:spcPts val="0"/>
              </a:spcBef>
              <a:spcAft>
                <a:spcPts val="0"/>
              </a:spcAft>
              <a:defRPr/>
            </a:pPr>
            <a:r>
              <a:rPr lang="zh-CN" altLang="en-US" sz="1000" noProof="1">
                <a:solidFill>
                  <a:schemeClr val="bg1">
                    <a:lumMod val="65000"/>
                  </a:schemeClr>
                </a:solidFill>
                <a:latin typeface="+mj-ea"/>
                <a:ea typeface="+mj-ea"/>
              </a:rPr>
              <a:t>有时间完成</a:t>
            </a:r>
            <a:endParaRPr lang="zh-CN" altLang="en-US" sz="1000" noProof="1">
              <a:solidFill>
                <a:schemeClr val="bg1">
                  <a:lumMod val="65000"/>
                </a:schemeClr>
              </a:solidFill>
              <a:latin typeface="+mj-ea"/>
              <a:ea typeface="+mj-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xit" presetSubtype="2" fill="hold" nodeType="withEffect">
                                  <p:stCondLst>
                                    <p:cond delay="200"/>
                                  </p:stCondLst>
                                  <p:childTnLst>
                                    <p:animEffect transition="out" filter="wipe(right)">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xit" presetSubtype="8" fill="hold" nodeType="withEffect">
                                  <p:stCondLst>
                                    <p:cond delay="200"/>
                                  </p:stCondLst>
                                  <p:childTnLst>
                                    <p:animEffect transition="out" filter="wipe(left)">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par>
                                <p:cTn id="17" presetID="53" presetClass="entr" presetSubtype="16" fill="hold" grpId="0" nodeType="withEffect">
                                  <p:stCondLst>
                                    <p:cond delay="200"/>
                                  </p:stCondLst>
                                  <p:iterate type="lt">
                                    <p:tmPct val="10000"/>
                                  </p:iterate>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par>
                          <p:cTn id="22" fill="hold">
                            <p:stCondLst>
                              <p:cond delay="0"/>
                            </p:stCondLst>
                            <p:childTnLst>
                              <p:par>
                                <p:cTn id="23" presetID="18" presetClass="entr" presetSubtype="12"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par>
                          <p:cTn id="31" fill="hold">
                            <p:stCondLst>
                              <p:cond delay="500"/>
                            </p:stCondLst>
                            <p:childTnLst>
                              <p:par>
                                <p:cTn id="32" presetID="47" presetClass="entr" presetSubtype="0" fill="hold" grpId="0" nodeType="afterEffect">
                                  <p:stCondLst>
                                    <p:cond delay="0"/>
                                  </p:stCondLst>
                                  <p:iterate type="lt">
                                    <p:tmPct val="10000"/>
                                  </p:iterate>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250"/>
                                        <p:tgtEl>
                                          <p:spTgt spid="23">
                                            <p:txEl>
                                              <p:pRg st="0" end="0"/>
                                            </p:txEl>
                                          </p:spTgt>
                                        </p:tgtEl>
                                      </p:cBhvr>
                                    </p:animEffect>
                                    <p:anim calcmode="lin" valueType="num">
                                      <p:cBhvr>
                                        <p:cTn id="35" dur="25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25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8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1350"/>
                            </p:stCondLst>
                            <p:childTnLst>
                              <p:par>
                                <p:cTn id="42" presetID="18" presetClass="entr" presetSubtype="12"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strips(downLeft)">
                                      <p:cBhvr>
                                        <p:cTn id="44" dur="500"/>
                                        <p:tgtEl>
                                          <p:spTgt spid="2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par>
                          <p:cTn id="50" fill="hold">
                            <p:stCondLst>
                              <p:cond delay="1850"/>
                            </p:stCondLst>
                            <p:childTnLst>
                              <p:par>
                                <p:cTn id="51" presetID="47" presetClass="entr" presetSubtype="0" fill="hold" grpId="0" nodeType="afterEffect">
                                  <p:stCondLst>
                                    <p:cond delay="0"/>
                                  </p:stCondLst>
                                  <p:iterate type="lt">
                                    <p:tmPct val="10000"/>
                                  </p:iterate>
                                  <p:childTnLst>
                                    <p:set>
                                      <p:cBhvr>
                                        <p:cTn id="52" dur="1" fill="hold">
                                          <p:stCondLst>
                                            <p:cond delay="0"/>
                                          </p:stCondLst>
                                        </p:cTn>
                                        <p:tgtEl>
                                          <p:spTgt spid="27">
                                            <p:txEl>
                                              <p:pRg st="0" end="0"/>
                                            </p:txEl>
                                          </p:spTgt>
                                        </p:tgtEl>
                                        <p:attrNameLst>
                                          <p:attrName>style.visibility</p:attrName>
                                        </p:attrNameLst>
                                      </p:cBhvr>
                                      <p:to>
                                        <p:strVal val="visible"/>
                                      </p:to>
                                    </p:set>
                                    <p:animEffect transition="in" filter="fade">
                                      <p:cBhvr>
                                        <p:cTn id="53" dur="250"/>
                                        <p:tgtEl>
                                          <p:spTgt spid="27">
                                            <p:txEl>
                                              <p:pRg st="0" end="0"/>
                                            </p:txEl>
                                          </p:spTgt>
                                        </p:tgtEl>
                                      </p:cBhvr>
                                    </p:animEffect>
                                    <p:anim calcmode="lin" valueType="num">
                                      <p:cBhvr>
                                        <p:cTn id="54" dur="25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5" dur="25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2325"/>
                            </p:stCondLst>
                            <p:childTnLst>
                              <p:par>
                                <p:cTn id="57" presetID="22" presetClass="entr" presetSubtype="8"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2825"/>
                            </p:stCondLst>
                            <p:childTnLst>
                              <p:par>
                                <p:cTn id="61" presetID="18" presetClass="entr" presetSubtype="12"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strips(downLeft)">
                                      <p:cBhvr>
                                        <p:cTn id="63" dur="500"/>
                                        <p:tgtEl>
                                          <p:spTgt spid="2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Effect transition="in" filter="fade">
                                      <p:cBhvr>
                                        <p:cTn id="68" dur="500"/>
                                        <p:tgtEl>
                                          <p:spTgt spid="30"/>
                                        </p:tgtEl>
                                      </p:cBhvr>
                                    </p:animEffect>
                                  </p:childTnLst>
                                </p:cTn>
                              </p:par>
                            </p:childTnLst>
                          </p:cTn>
                        </p:par>
                        <p:par>
                          <p:cTn id="69" fill="hold">
                            <p:stCondLst>
                              <p:cond delay="3325"/>
                            </p:stCondLst>
                            <p:childTnLst>
                              <p:par>
                                <p:cTn id="70" presetID="47" presetClass="entr" presetSubtype="0" fill="hold" grpId="0" nodeType="afterEffect">
                                  <p:stCondLst>
                                    <p:cond delay="0"/>
                                  </p:stCondLst>
                                  <p:iterate type="lt">
                                    <p:tmPct val="10000"/>
                                  </p:iterate>
                                  <p:childTnLst>
                                    <p:set>
                                      <p:cBhvr>
                                        <p:cTn id="71" dur="1" fill="hold">
                                          <p:stCondLst>
                                            <p:cond delay="0"/>
                                          </p:stCondLst>
                                        </p:cTn>
                                        <p:tgtEl>
                                          <p:spTgt spid="31">
                                            <p:txEl>
                                              <p:pRg st="0" end="0"/>
                                            </p:txEl>
                                          </p:spTgt>
                                        </p:tgtEl>
                                        <p:attrNameLst>
                                          <p:attrName>style.visibility</p:attrName>
                                        </p:attrNameLst>
                                      </p:cBhvr>
                                      <p:to>
                                        <p:strVal val="visible"/>
                                      </p:to>
                                    </p:set>
                                    <p:animEffect transition="in" filter="fade">
                                      <p:cBhvr>
                                        <p:cTn id="72" dur="250"/>
                                        <p:tgtEl>
                                          <p:spTgt spid="31">
                                            <p:txEl>
                                              <p:pRg st="0" end="0"/>
                                            </p:txEl>
                                          </p:spTgt>
                                        </p:tgtEl>
                                      </p:cBhvr>
                                    </p:animEffect>
                                    <p:anim calcmode="lin" valueType="num">
                                      <p:cBhvr>
                                        <p:cTn id="73" dur="25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74" dur="25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3899"/>
                            </p:stCondLst>
                            <p:childTnLst>
                              <p:par>
                                <p:cTn id="76" presetID="22" presetClass="entr" presetSubtype="8" fill="hold" grpId="0"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left)">
                                      <p:cBhvr>
                                        <p:cTn id="78" dur="500"/>
                                        <p:tgtEl>
                                          <p:spTgt spid="32"/>
                                        </p:tgtEl>
                                      </p:cBhvr>
                                    </p:animEffect>
                                  </p:childTnLst>
                                </p:cTn>
                              </p:par>
                            </p:childTnLst>
                          </p:cTn>
                        </p:par>
                        <p:par>
                          <p:cTn id="79" fill="hold">
                            <p:stCondLst>
                              <p:cond delay="4399"/>
                            </p:stCondLst>
                            <p:childTnLst>
                              <p:par>
                                <p:cTn id="80" presetID="18" presetClass="entr" presetSubtype="12"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strips(downLeft)">
                                      <p:cBhvr>
                                        <p:cTn id="82" dur="500"/>
                                        <p:tgtEl>
                                          <p:spTgt spid="3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p:cTn id="85" dur="500" fill="hold"/>
                                        <p:tgtEl>
                                          <p:spTgt spid="34"/>
                                        </p:tgtEl>
                                        <p:attrNameLst>
                                          <p:attrName>ppt_w</p:attrName>
                                        </p:attrNameLst>
                                      </p:cBhvr>
                                      <p:tavLst>
                                        <p:tav tm="0">
                                          <p:val>
                                            <p:fltVal val="0"/>
                                          </p:val>
                                        </p:tav>
                                        <p:tav tm="100000">
                                          <p:val>
                                            <p:strVal val="#ppt_w"/>
                                          </p:val>
                                        </p:tav>
                                      </p:tavLst>
                                    </p:anim>
                                    <p:anim calcmode="lin" valueType="num">
                                      <p:cBhvr>
                                        <p:cTn id="86" dur="500" fill="hold"/>
                                        <p:tgtEl>
                                          <p:spTgt spid="34"/>
                                        </p:tgtEl>
                                        <p:attrNameLst>
                                          <p:attrName>ppt_h</p:attrName>
                                        </p:attrNameLst>
                                      </p:cBhvr>
                                      <p:tavLst>
                                        <p:tav tm="0">
                                          <p:val>
                                            <p:fltVal val="0"/>
                                          </p:val>
                                        </p:tav>
                                        <p:tav tm="100000">
                                          <p:val>
                                            <p:strVal val="#ppt_h"/>
                                          </p:val>
                                        </p:tav>
                                      </p:tavLst>
                                    </p:anim>
                                    <p:animEffect transition="in" filter="fade">
                                      <p:cBhvr>
                                        <p:cTn id="87" dur="500"/>
                                        <p:tgtEl>
                                          <p:spTgt spid="34"/>
                                        </p:tgtEl>
                                      </p:cBhvr>
                                    </p:animEffect>
                                  </p:childTnLst>
                                </p:cTn>
                              </p:par>
                            </p:childTnLst>
                          </p:cTn>
                        </p:par>
                        <p:par>
                          <p:cTn id="88" fill="hold">
                            <p:stCondLst>
                              <p:cond delay="4899"/>
                            </p:stCondLst>
                            <p:childTnLst>
                              <p:par>
                                <p:cTn id="89" presetID="47" presetClass="entr" presetSubtype="0" fill="hold" grpId="0" nodeType="afterEffect">
                                  <p:stCondLst>
                                    <p:cond delay="0"/>
                                  </p:stCondLst>
                                  <p:iterate type="lt">
                                    <p:tmPct val="10000"/>
                                  </p:iterate>
                                  <p:childTnLst>
                                    <p:set>
                                      <p:cBhvr>
                                        <p:cTn id="90" dur="1" fill="hold">
                                          <p:stCondLst>
                                            <p:cond delay="0"/>
                                          </p:stCondLst>
                                        </p:cTn>
                                        <p:tgtEl>
                                          <p:spTgt spid="35">
                                            <p:txEl>
                                              <p:pRg st="0" end="0"/>
                                            </p:txEl>
                                          </p:spTgt>
                                        </p:tgtEl>
                                        <p:attrNameLst>
                                          <p:attrName>style.visibility</p:attrName>
                                        </p:attrNameLst>
                                      </p:cBhvr>
                                      <p:to>
                                        <p:strVal val="visible"/>
                                      </p:to>
                                    </p:set>
                                    <p:animEffect transition="in" filter="fade">
                                      <p:cBhvr>
                                        <p:cTn id="91" dur="250"/>
                                        <p:tgtEl>
                                          <p:spTgt spid="35">
                                            <p:txEl>
                                              <p:pRg st="0" end="0"/>
                                            </p:txEl>
                                          </p:spTgt>
                                        </p:tgtEl>
                                      </p:cBhvr>
                                    </p:animEffect>
                                    <p:anim calcmode="lin" valueType="num">
                                      <p:cBhvr>
                                        <p:cTn id="92" dur="25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93" dur="25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94" fill="hold">
                            <p:stCondLst>
                              <p:cond delay="5275"/>
                            </p:stCondLst>
                            <p:childTnLst>
                              <p:par>
                                <p:cTn id="95" presetID="22" presetClass="entr" presetSubtype="8" fill="hold" grpId="0"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par>
                          <p:cTn id="98" fill="hold">
                            <p:stCondLst>
                              <p:cond delay="5775"/>
                            </p:stCondLst>
                            <p:childTnLst>
                              <p:par>
                                <p:cTn id="99" presetID="18" presetClass="entr" presetSubtype="12" fill="hold" grpId="0" nodeType="after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strips(downLeft)">
                                      <p:cBhvr>
                                        <p:cTn id="101" dur="500"/>
                                        <p:tgtEl>
                                          <p:spTgt spid="55"/>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 calcmode="lin" valueType="num">
                                      <p:cBhvr>
                                        <p:cTn id="104" dur="500" fill="hold"/>
                                        <p:tgtEl>
                                          <p:spTgt spid="56"/>
                                        </p:tgtEl>
                                        <p:attrNameLst>
                                          <p:attrName>ppt_w</p:attrName>
                                        </p:attrNameLst>
                                      </p:cBhvr>
                                      <p:tavLst>
                                        <p:tav tm="0">
                                          <p:val>
                                            <p:fltVal val="0"/>
                                          </p:val>
                                        </p:tav>
                                        <p:tav tm="100000">
                                          <p:val>
                                            <p:strVal val="#ppt_w"/>
                                          </p:val>
                                        </p:tav>
                                      </p:tavLst>
                                    </p:anim>
                                    <p:anim calcmode="lin" valueType="num">
                                      <p:cBhvr>
                                        <p:cTn id="105" dur="500" fill="hold"/>
                                        <p:tgtEl>
                                          <p:spTgt spid="56"/>
                                        </p:tgtEl>
                                        <p:attrNameLst>
                                          <p:attrName>ppt_h</p:attrName>
                                        </p:attrNameLst>
                                      </p:cBhvr>
                                      <p:tavLst>
                                        <p:tav tm="0">
                                          <p:val>
                                            <p:fltVal val="0"/>
                                          </p:val>
                                        </p:tav>
                                        <p:tav tm="100000">
                                          <p:val>
                                            <p:strVal val="#ppt_h"/>
                                          </p:val>
                                        </p:tav>
                                      </p:tavLst>
                                    </p:anim>
                                    <p:animEffect transition="in" filter="fade">
                                      <p:cBhvr>
                                        <p:cTn id="106" dur="500"/>
                                        <p:tgtEl>
                                          <p:spTgt spid="56"/>
                                        </p:tgtEl>
                                      </p:cBhvr>
                                    </p:animEffect>
                                  </p:childTnLst>
                                </p:cTn>
                              </p:par>
                            </p:childTnLst>
                          </p:cTn>
                        </p:par>
                        <p:par>
                          <p:cTn id="107" fill="hold">
                            <p:stCondLst>
                              <p:cond delay="6275"/>
                            </p:stCondLst>
                            <p:childTnLst>
                              <p:par>
                                <p:cTn id="108" presetID="47" presetClass="entr" presetSubtype="0" fill="hold" grpId="0" nodeType="afterEffect">
                                  <p:stCondLst>
                                    <p:cond delay="0"/>
                                  </p:stCondLst>
                                  <p:iterate type="lt">
                                    <p:tmPct val="10000"/>
                                  </p:iterate>
                                  <p:childTnLst>
                                    <p:set>
                                      <p:cBhvr>
                                        <p:cTn id="109" dur="1" fill="hold">
                                          <p:stCondLst>
                                            <p:cond delay="0"/>
                                          </p:stCondLst>
                                        </p:cTn>
                                        <p:tgtEl>
                                          <p:spTgt spid="57">
                                            <p:txEl>
                                              <p:pRg st="0" end="0"/>
                                            </p:txEl>
                                          </p:spTgt>
                                        </p:tgtEl>
                                        <p:attrNameLst>
                                          <p:attrName>style.visibility</p:attrName>
                                        </p:attrNameLst>
                                      </p:cBhvr>
                                      <p:to>
                                        <p:strVal val="visible"/>
                                      </p:to>
                                    </p:set>
                                    <p:animEffect transition="in" filter="fade">
                                      <p:cBhvr>
                                        <p:cTn id="110" dur="250"/>
                                        <p:tgtEl>
                                          <p:spTgt spid="57">
                                            <p:txEl>
                                              <p:pRg st="0" end="0"/>
                                            </p:txEl>
                                          </p:spTgt>
                                        </p:tgtEl>
                                      </p:cBhvr>
                                    </p:animEffect>
                                    <p:anim calcmode="lin" valueType="num">
                                      <p:cBhvr>
                                        <p:cTn id="111" dur="25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12" dur="250" fill="hold"/>
                                        <p:tgtEl>
                                          <p:spTgt spid="57">
                                            <p:txEl>
                                              <p:pRg st="0" end="0"/>
                                            </p:txEl>
                                          </p:spTgt>
                                        </p:tgtEl>
                                        <p:attrNameLst>
                                          <p:attrName>ppt_y</p:attrName>
                                        </p:attrNameLst>
                                      </p:cBhvr>
                                      <p:tavLst>
                                        <p:tav tm="0">
                                          <p:val>
                                            <p:strVal val="#ppt_y-.1"/>
                                          </p:val>
                                        </p:tav>
                                        <p:tav tm="100000">
                                          <p:val>
                                            <p:strVal val="#ppt_y"/>
                                          </p:val>
                                        </p:tav>
                                      </p:tavLst>
                                    </p:anim>
                                  </p:childTnLst>
                                </p:cTn>
                              </p:par>
                            </p:childTnLst>
                          </p:cTn>
                        </p:par>
                        <p:par>
                          <p:cTn id="113" fill="hold">
                            <p:stCondLst>
                              <p:cond delay="6649"/>
                            </p:stCondLst>
                            <p:childTnLst>
                              <p:par>
                                <p:cTn id="114" presetID="22" presetClass="entr" presetSubtype="8" fill="hold" grpId="0" nodeType="after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1" grpId="0" animBg="1"/>
      <p:bldP spid="22" grpId="0"/>
      <p:bldP spid="23" grpId="0" build="p"/>
      <p:bldP spid="24" grpId="0"/>
      <p:bldP spid="25" grpId="0" animBg="1"/>
      <p:bldP spid="26" grpId="0"/>
      <p:bldP spid="27" grpId="0" build="p"/>
      <p:bldP spid="28" grpId="0"/>
      <p:bldP spid="29" grpId="0" animBg="1"/>
      <p:bldP spid="30" grpId="0"/>
      <p:bldP spid="31" grpId="0" build="p"/>
      <p:bldP spid="32" grpId="0"/>
      <p:bldP spid="33" grpId="0" animBg="1"/>
      <p:bldP spid="34" grpId="0"/>
      <p:bldP spid="35" grpId="0" build="p"/>
      <p:bldP spid="36" grpId="0"/>
      <p:bldP spid="55" grpId="0" animBg="1"/>
      <p:bldP spid="56" grpId="0"/>
      <p:bldP spid="57" grpId="0" build="p"/>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Text_1"/>
          <p:cNvSpPr>
            <a:spLocks noChangeArrowheads="1"/>
          </p:cNvSpPr>
          <p:nvPr>
            <p:custDataLst>
              <p:tags r:id="rId1"/>
            </p:custDataLst>
          </p:nvPr>
        </p:nvSpPr>
        <p:spPr bwMode="auto">
          <a:xfrm>
            <a:off x="1197794" y="2213076"/>
            <a:ext cx="3214529" cy="4081670"/>
          </a:xfrm>
          <a:prstGeom prst="roundRect">
            <a:avLst>
              <a:gd name="adj" fmla="val 5634"/>
            </a:avLst>
          </a:prstGeom>
          <a:noFill/>
          <a:ln>
            <a:solidFill>
              <a:schemeClr val="bg1">
                <a:lumMod val="85000"/>
              </a:schemeClr>
            </a:solidFill>
          </a:ln>
          <a:effectLst/>
        </p:spPr>
        <p:txBody>
          <a:bodyPr lIns="90000" tIns="180000" rIns="90000" bIns="9000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lnSpc>
                <a:spcPct val="130000"/>
              </a:lnSpc>
              <a:defRPr/>
            </a:pPr>
            <a:endParaRPr lang="zh-CN" altLang="en-US" dirty="0">
              <a:solidFill>
                <a:srgbClr val="3D3D3D"/>
              </a:solidFill>
              <a:latin typeface="+mn-lt"/>
              <a:ea typeface="+mn-ea"/>
            </a:endParaRPr>
          </a:p>
        </p:txBody>
      </p:sp>
      <p:sp>
        <p:nvSpPr>
          <p:cNvPr id="11" name="MH_Text_2"/>
          <p:cNvSpPr>
            <a:spLocks noChangeArrowheads="1"/>
          </p:cNvSpPr>
          <p:nvPr>
            <p:custDataLst>
              <p:tags r:id="rId2"/>
            </p:custDataLst>
          </p:nvPr>
        </p:nvSpPr>
        <p:spPr bwMode="auto">
          <a:xfrm>
            <a:off x="4648973" y="2213076"/>
            <a:ext cx="3214531" cy="4081670"/>
          </a:xfrm>
          <a:prstGeom prst="roundRect">
            <a:avLst>
              <a:gd name="adj" fmla="val 5634"/>
            </a:avLst>
          </a:prstGeom>
          <a:noFill/>
          <a:ln>
            <a:solidFill>
              <a:schemeClr val="bg1">
                <a:lumMod val="85000"/>
              </a:schemeClr>
            </a:solidFill>
          </a:ln>
          <a:effectLst/>
        </p:spPr>
        <p:txBody>
          <a:bodyPr lIns="90000" tIns="180000" rIns="90000" bIns="9000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lnSpc>
                <a:spcPct val="130000"/>
              </a:lnSpc>
              <a:defRPr/>
            </a:pPr>
            <a:endParaRPr lang="zh-CN" altLang="en-US" dirty="0">
              <a:solidFill>
                <a:srgbClr val="3D3D3D"/>
              </a:solidFill>
              <a:latin typeface="+mn-lt"/>
              <a:ea typeface="+mn-ea"/>
            </a:endParaRPr>
          </a:p>
        </p:txBody>
      </p:sp>
      <p:sp>
        <p:nvSpPr>
          <p:cNvPr id="15" name="MH_Text_3"/>
          <p:cNvSpPr>
            <a:spLocks noChangeArrowheads="1"/>
          </p:cNvSpPr>
          <p:nvPr>
            <p:custDataLst>
              <p:tags r:id="rId3"/>
            </p:custDataLst>
          </p:nvPr>
        </p:nvSpPr>
        <p:spPr bwMode="auto">
          <a:xfrm>
            <a:off x="8097340" y="2213076"/>
            <a:ext cx="3217347" cy="4081670"/>
          </a:xfrm>
          <a:prstGeom prst="roundRect">
            <a:avLst>
              <a:gd name="adj" fmla="val 5634"/>
            </a:avLst>
          </a:prstGeom>
          <a:noFill/>
          <a:ln>
            <a:solidFill>
              <a:schemeClr val="bg1">
                <a:lumMod val="85000"/>
              </a:schemeClr>
            </a:solidFill>
          </a:ln>
          <a:effectLst/>
        </p:spPr>
        <p:txBody>
          <a:bodyPr lIns="90000" tIns="180000" rIns="90000" bIns="9000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lnSpc>
                <a:spcPct val="130000"/>
              </a:lnSpc>
              <a:defRPr/>
            </a:pPr>
            <a:endParaRPr lang="zh-CN" altLang="en-US" dirty="0">
              <a:solidFill>
                <a:srgbClr val="3D3D3D"/>
              </a:solidFill>
              <a:latin typeface="+mn-lt"/>
              <a:ea typeface="+mn-ea"/>
            </a:endParaRPr>
          </a:p>
        </p:txBody>
      </p:sp>
      <p:sp>
        <p:nvSpPr>
          <p:cNvPr id="5" name="MH_Other_1"/>
          <p:cNvSpPr/>
          <p:nvPr>
            <p:custDataLst>
              <p:tags r:id="rId4"/>
            </p:custDataLst>
          </p:nvPr>
        </p:nvSpPr>
        <p:spPr>
          <a:xfrm>
            <a:off x="96230" y="4857927"/>
            <a:ext cx="12170700" cy="957879"/>
          </a:xfrm>
          <a:prstGeom prst="rect">
            <a:avLst/>
          </a:prstGeom>
          <a:solidFill>
            <a:schemeClr val="tx1">
              <a:lumMod val="85000"/>
              <a:lumOff val="15000"/>
            </a:schemeClr>
          </a:solidFill>
          <a:ln w="25400" cap="flat" cmpd="sng" algn="ctr">
            <a:noFill/>
            <a:prstDash val="solid"/>
          </a:ln>
          <a:effectLst/>
        </p:spPr>
        <p:txBody>
          <a:bodyPr lIns="68580" tIns="34290" rIns="68580" bIns="34290" anchor="ctr"/>
          <a:lstStyle/>
          <a:p>
            <a:pPr algn="ctr">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8" name="MH_Other_2"/>
          <p:cNvSpPr/>
          <p:nvPr>
            <p:custDataLst>
              <p:tags r:id="rId5"/>
            </p:custDataLst>
          </p:nvPr>
        </p:nvSpPr>
        <p:spPr>
          <a:xfrm>
            <a:off x="1552772"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9" name="MH_Other_3"/>
          <p:cNvSpPr/>
          <p:nvPr>
            <p:custDataLst>
              <p:tags r:id="rId6"/>
            </p:custDataLst>
          </p:nvPr>
        </p:nvSpPr>
        <p:spPr>
          <a:xfrm>
            <a:off x="3882672"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12" name="MH_Other_4"/>
          <p:cNvSpPr/>
          <p:nvPr>
            <p:custDataLst>
              <p:tags r:id="rId7"/>
            </p:custDataLst>
          </p:nvPr>
        </p:nvSpPr>
        <p:spPr>
          <a:xfrm>
            <a:off x="5001136" y="4736783"/>
            <a:ext cx="166219"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13" name="MH_Other_5"/>
          <p:cNvSpPr/>
          <p:nvPr>
            <p:custDataLst>
              <p:tags r:id="rId8"/>
            </p:custDataLst>
          </p:nvPr>
        </p:nvSpPr>
        <p:spPr>
          <a:xfrm>
            <a:off x="7331037" y="4736783"/>
            <a:ext cx="166221"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16" name="MH_Other_6"/>
          <p:cNvSpPr/>
          <p:nvPr>
            <p:custDataLst>
              <p:tags r:id="rId9"/>
            </p:custDataLst>
          </p:nvPr>
        </p:nvSpPr>
        <p:spPr>
          <a:xfrm>
            <a:off x="8452319"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17" name="MH_Other_7"/>
          <p:cNvSpPr/>
          <p:nvPr>
            <p:custDataLst>
              <p:tags r:id="rId10"/>
            </p:custDataLst>
          </p:nvPr>
        </p:nvSpPr>
        <p:spPr>
          <a:xfrm>
            <a:off x="10782220"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21" name="文本框 20"/>
          <p:cNvSpPr txBox="1"/>
          <p:nvPr/>
        </p:nvSpPr>
        <p:spPr>
          <a:xfrm>
            <a:off x="2507317" y="5063528"/>
            <a:ext cx="900000" cy="584775"/>
          </a:xfrm>
          <a:prstGeom prst="rect">
            <a:avLst/>
          </a:prstGeom>
          <a:noFill/>
        </p:spPr>
        <p:txBody>
          <a:bodyPr wrap="square" rtlCol="0">
            <a:spAutoFit/>
          </a:bodyPr>
          <a:lstStyle/>
          <a:p>
            <a:r>
              <a:rPr lang="en-US" altLang="zh-CN" sz="3200" b="1" spc="600" dirty="0">
                <a:solidFill>
                  <a:schemeClr val="bg1">
                    <a:lumMod val="95000"/>
                  </a:schemeClr>
                </a:solidFill>
                <a:latin typeface="+mj-ea"/>
                <a:ea typeface="+mj-ea"/>
              </a:rPr>
              <a:t>01</a:t>
            </a:r>
            <a:endParaRPr lang="zh-CN" altLang="en-US" sz="3200" b="1" spc="600" dirty="0">
              <a:solidFill>
                <a:schemeClr val="bg1">
                  <a:lumMod val="95000"/>
                </a:schemeClr>
              </a:solidFill>
              <a:latin typeface="+mj-ea"/>
              <a:ea typeface="+mj-ea"/>
            </a:endParaRPr>
          </a:p>
        </p:txBody>
      </p:sp>
      <p:sp>
        <p:nvSpPr>
          <p:cNvPr id="22" name="文本框 21"/>
          <p:cNvSpPr txBox="1"/>
          <p:nvPr/>
        </p:nvSpPr>
        <p:spPr>
          <a:xfrm>
            <a:off x="5868420" y="5044478"/>
            <a:ext cx="900000" cy="584775"/>
          </a:xfrm>
          <a:prstGeom prst="rect">
            <a:avLst/>
          </a:prstGeom>
          <a:noFill/>
        </p:spPr>
        <p:txBody>
          <a:bodyPr wrap="square" rtlCol="0">
            <a:spAutoFit/>
          </a:bodyPr>
          <a:lstStyle/>
          <a:p>
            <a:r>
              <a:rPr lang="en-US" altLang="zh-CN" sz="3200" b="1" spc="600" dirty="0">
                <a:solidFill>
                  <a:schemeClr val="bg1">
                    <a:lumMod val="95000"/>
                  </a:schemeClr>
                </a:solidFill>
                <a:latin typeface="+mj-ea"/>
                <a:ea typeface="+mj-ea"/>
              </a:rPr>
              <a:t>02</a:t>
            </a:r>
            <a:endParaRPr lang="zh-CN" altLang="en-US" sz="3200" b="1" spc="600" dirty="0">
              <a:solidFill>
                <a:schemeClr val="bg1">
                  <a:lumMod val="95000"/>
                </a:schemeClr>
              </a:solidFill>
              <a:latin typeface="+mj-ea"/>
              <a:ea typeface="+mj-ea"/>
            </a:endParaRPr>
          </a:p>
        </p:txBody>
      </p:sp>
      <p:sp>
        <p:nvSpPr>
          <p:cNvPr id="23" name="文本框 22"/>
          <p:cNvSpPr txBox="1"/>
          <p:nvPr/>
        </p:nvSpPr>
        <p:spPr>
          <a:xfrm>
            <a:off x="9229523" y="5025428"/>
            <a:ext cx="900000" cy="584775"/>
          </a:xfrm>
          <a:prstGeom prst="rect">
            <a:avLst/>
          </a:prstGeom>
          <a:noFill/>
        </p:spPr>
        <p:txBody>
          <a:bodyPr wrap="square" rtlCol="0">
            <a:spAutoFit/>
          </a:bodyPr>
          <a:lstStyle/>
          <a:p>
            <a:r>
              <a:rPr lang="en-US" altLang="zh-CN" sz="3200" b="1" spc="600" dirty="0">
                <a:solidFill>
                  <a:schemeClr val="bg1">
                    <a:lumMod val="95000"/>
                  </a:schemeClr>
                </a:solidFill>
                <a:latin typeface="+mj-ea"/>
                <a:ea typeface="+mj-ea"/>
              </a:rPr>
              <a:t>03</a:t>
            </a:r>
            <a:endParaRPr lang="zh-CN" altLang="en-US" sz="3200" b="1" spc="600" dirty="0">
              <a:solidFill>
                <a:schemeClr val="bg1">
                  <a:lumMod val="95000"/>
                </a:schemeClr>
              </a:solidFill>
              <a:latin typeface="+mj-ea"/>
              <a:ea typeface="+mj-ea"/>
            </a:endParaRPr>
          </a:p>
        </p:txBody>
      </p:sp>
      <p:sp>
        <p:nvSpPr>
          <p:cNvPr id="25" name="Rectangle 23"/>
          <p:cNvSpPr/>
          <p:nvPr/>
        </p:nvSpPr>
        <p:spPr>
          <a:xfrm>
            <a:off x="1409065" y="3032760"/>
            <a:ext cx="2761615" cy="1814830"/>
          </a:xfrm>
          <a:prstGeom prst="rect">
            <a:avLst/>
          </a:prstGeom>
        </p:spPr>
        <p:txBody>
          <a:bodyPr wrap="square">
            <a:spAutoFit/>
          </a:bodyPr>
          <a:lstStyle/>
          <a:p>
            <a:pPr>
              <a:defRPr/>
            </a:pPr>
            <a:r>
              <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小明是一个新入行的PHP程序员，他发现自己在网上和公司都会被Java同事鄙视，他还发现程序员圈子里存在很多歧视的现象，比如用Vim写代码的看不起用IDE些代码的，用Mac的看不起用Windows的，小明不明白为什么会出现这种现象？</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文本框 25"/>
          <p:cNvSpPr txBox="1"/>
          <p:nvPr/>
        </p:nvSpPr>
        <p:spPr>
          <a:xfrm>
            <a:off x="1834515" y="2513965"/>
            <a:ext cx="1741170" cy="398780"/>
          </a:xfrm>
          <a:prstGeom prst="rect">
            <a:avLst/>
          </a:prstGeom>
          <a:noFill/>
        </p:spPr>
        <p:txBody>
          <a:bodyPr wrap="square" rtlCol="0">
            <a:spAutoFit/>
          </a:bodyPr>
          <a:lstStyle/>
          <a:p>
            <a:pPr algn="ctr"/>
            <a:r>
              <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现象</a:t>
            </a:r>
            <a:endPar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Rectangle 23"/>
          <p:cNvSpPr/>
          <p:nvPr/>
        </p:nvSpPr>
        <p:spPr>
          <a:xfrm>
            <a:off x="5001136" y="3032697"/>
            <a:ext cx="2493304" cy="1814830"/>
          </a:xfrm>
          <a:prstGeom prst="rect">
            <a:avLst/>
          </a:prstGeom>
        </p:spPr>
        <p:txBody>
          <a:bodyPr wrap="square">
            <a:spAutoFit/>
          </a:bodyPr>
          <a:lstStyle/>
          <a:p>
            <a:pPr>
              <a:defRPr/>
            </a:pPr>
            <a:r>
              <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社会认同论用来解释这些歧视现象，理论认为个人的自我的概念来源于他是群体（阶层、种族、大学）的一员，群体是自尊的来源，为了提高自尊，就要提高自己所属群体的地位，比如歧视其他的群体。</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文本框 33"/>
          <p:cNvSpPr txBox="1"/>
          <p:nvPr/>
        </p:nvSpPr>
        <p:spPr>
          <a:xfrm>
            <a:off x="5001260" y="2505710"/>
            <a:ext cx="2189480" cy="398780"/>
          </a:xfrm>
          <a:prstGeom prst="rect">
            <a:avLst/>
          </a:prstGeom>
          <a:noFill/>
        </p:spPr>
        <p:txBody>
          <a:bodyPr wrap="square" rtlCol="0">
            <a:spAutoFit/>
          </a:bodyPr>
          <a:lstStyle/>
          <a:p>
            <a:pPr algn="ctr"/>
            <a:r>
              <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现象解释</a:t>
            </a:r>
            <a:endPar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23"/>
          <p:cNvSpPr/>
          <p:nvPr/>
        </p:nvSpPr>
        <p:spPr>
          <a:xfrm>
            <a:off x="8452319" y="3032697"/>
            <a:ext cx="2493304" cy="1383665"/>
          </a:xfrm>
          <a:prstGeom prst="rect">
            <a:avLst/>
          </a:prstGeom>
        </p:spPr>
        <p:txBody>
          <a:bodyPr wrap="square">
            <a:spAutoFit/>
          </a:bodyPr>
          <a:lstStyle/>
          <a:p>
            <a:pPr>
              <a:defRPr/>
            </a:pPr>
            <a:r>
              <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社会认同理论认为，内群体会通过歧视外群体来提升自我形象。接受群体身份之后，我们会倾向于和其他群体比较，并在这个过程中获得自尊和优越感。</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文本框 35"/>
          <p:cNvSpPr txBox="1"/>
          <p:nvPr/>
        </p:nvSpPr>
        <p:spPr>
          <a:xfrm>
            <a:off x="8452485" y="2505710"/>
            <a:ext cx="2243455" cy="398780"/>
          </a:xfrm>
          <a:prstGeom prst="rect">
            <a:avLst/>
          </a:prstGeom>
          <a:noFill/>
        </p:spPr>
        <p:txBody>
          <a:bodyPr wrap="square" rtlCol="0">
            <a:spAutoFit/>
          </a:bodyPr>
          <a:lstStyle/>
          <a:p>
            <a:pPr algn="ctr"/>
            <a:r>
              <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歧视与自尊</a:t>
            </a:r>
            <a:endParaRPr lang="zh-CN" altLang="en-US"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文本框 26"/>
          <p:cNvSpPr txBox="1"/>
          <p:nvPr/>
        </p:nvSpPr>
        <p:spPr>
          <a:xfrm>
            <a:off x="491226" y="246333"/>
            <a:ext cx="1480322" cy="368300"/>
          </a:xfrm>
          <a:prstGeom prst="rect">
            <a:avLst/>
          </a:prstGeom>
          <a:noFill/>
        </p:spPr>
        <p:txBody>
          <a:bodyPr wrap="square" rtlCol="0">
            <a:spAutoFit/>
          </a:bodyPr>
          <a:lstStyle/>
          <a:p>
            <a:r>
              <a:rPr lang="zh-CN" altLang="en-US" spc="300" dirty="0">
                <a:solidFill>
                  <a:schemeClr val="bg1"/>
                </a:solidFill>
                <a:latin typeface="+mj-ea"/>
              </a:rPr>
              <a:t>现象</a:t>
            </a:r>
            <a:r>
              <a:rPr lang="en-US" altLang="zh-CN" spc="300" dirty="0">
                <a:solidFill>
                  <a:schemeClr val="bg1"/>
                </a:solidFill>
                <a:latin typeface="+mj-ea"/>
              </a:rPr>
              <a:t>/</a:t>
            </a:r>
            <a:r>
              <a:rPr lang="zh-CN" altLang="en-US" spc="300" dirty="0">
                <a:solidFill>
                  <a:schemeClr val="bg1"/>
                </a:solidFill>
                <a:latin typeface="+mj-ea"/>
              </a:rPr>
              <a:t>应用</a:t>
            </a:r>
            <a:endParaRPr lang="zh-CN" altLang="en-US" spc="300" dirty="0">
              <a:solidFill>
                <a:schemeClr val="bg1"/>
              </a:solidFill>
              <a:latin typeface="+mj-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900" decel="100000" fill="hold"/>
                                        <p:tgtEl>
                                          <p:spTgt spid="21"/>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900" decel="100000" fill="hold"/>
                                        <p:tgtEl>
                                          <p:spTgt spid="2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900" decel="100000" fill="hold"/>
                                        <p:tgtEl>
                                          <p:spTgt spid="2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25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900" decel="100000" fill="hold"/>
                                        <p:tgtEl>
                                          <p:spTgt spid="11"/>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900" decel="100000" fill="hold"/>
                                        <p:tgtEl>
                                          <p:spTgt spid="15"/>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25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900" decel="100000" fill="hold"/>
                                        <p:tgtEl>
                                          <p:spTgt spid="7"/>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51" fill="hold">
                            <p:stCondLst>
                              <p:cond delay="1500"/>
                            </p:stCondLst>
                            <p:childTnLst>
                              <p:par>
                                <p:cTn id="52" presetID="47"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1000"/>
                                        <p:tgtEl>
                                          <p:spTgt spid="34"/>
                                        </p:tgtEl>
                                      </p:cBhvr>
                                    </p:animEffect>
                                    <p:anim calcmode="lin" valueType="num">
                                      <p:cBhvr>
                                        <p:cTn id="65" dur="1000" fill="hold"/>
                                        <p:tgtEl>
                                          <p:spTgt spid="34"/>
                                        </p:tgtEl>
                                        <p:attrNameLst>
                                          <p:attrName>ppt_x</p:attrName>
                                        </p:attrNameLst>
                                      </p:cBhvr>
                                      <p:tavLst>
                                        <p:tav tm="0">
                                          <p:val>
                                            <p:strVal val="#ppt_x"/>
                                          </p:val>
                                        </p:tav>
                                        <p:tav tm="100000">
                                          <p:val>
                                            <p:strVal val="#ppt_x"/>
                                          </p:val>
                                        </p:tav>
                                      </p:tavLst>
                                    </p:anim>
                                    <p:anim calcmode="lin" valueType="num">
                                      <p:cBhvr>
                                        <p:cTn id="66" dur="1000" fill="hold"/>
                                        <p:tgtEl>
                                          <p:spTgt spid="34"/>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1000"/>
                                        <p:tgtEl>
                                          <p:spTgt spid="36"/>
                                        </p:tgtEl>
                                      </p:cBhvr>
                                    </p:animEffect>
                                    <p:anim calcmode="lin" valueType="num">
                                      <p:cBhvr>
                                        <p:cTn id="75" dur="1000" fill="hold"/>
                                        <p:tgtEl>
                                          <p:spTgt spid="36"/>
                                        </p:tgtEl>
                                        <p:attrNameLst>
                                          <p:attrName>ppt_x</p:attrName>
                                        </p:attrNameLst>
                                      </p:cBhvr>
                                      <p:tavLst>
                                        <p:tav tm="0">
                                          <p:val>
                                            <p:strVal val="#ppt_x"/>
                                          </p:val>
                                        </p:tav>
                                        <p:tav tm="100000">
                                          <p:val>
                                            <p:strVal val="#ppt_x"/>
                                          </p:val>
                                        </p:tav>
                                      </p:tavLst>
                                    </p:anim>
                                    <p:anim calcmode="lin" valueType="num">
                                      <p:cBhvr>
                                        <p:cTn id="76" dur="1000" fill="hold"/>
                                        <p:tgtEl>
                                          <p:spTgt spid="36"/>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1000"/>
                                        <p:tgtEl>
                                          <p:spTgt spid="35"/>
                                        </p:tgtEl>
                                      </p:cBhvr>
                                    </p:animEffect>
                                    <p:anim calcmode="lin" valueType="num">
                                      <p:cBhvr>
                                        <p:cTn id="80" dur="1000" fill="hold"/>
                                        <p:tgtEl>
                                          <p:spTgt spid="35"/>
                                        </p:tgtEl>
                                        <p:attrNameLst>
                                          <p:attrName>ppt_x</p:attrName>
                                        </p:attrNameLst>
                                      </p:cBhvr>
                                      <p:tavLst>
                                        <p:tav tm="0">
                                          <p:val>
                                            <p:strVal val="#ppt_x"/>
                                          </p:val>
                                        </p:tav>
                                        <p:tav tm="100000">
                                          <p:val>
                                            <p:strVal val="#ppt_x"/>
                                          </p:val>
                                        </p:tav>
                                      </p:tavLst>
                                    </p:anim>
                                    <p:anim calcmode="lin" valueType="num">
                                      <p:cBhvr>
                                        <p:cTn id="8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P spid="15" grpId="0" bldLvl="0" animBg="1"/>
      <p:bldP spid="5" grpId="0" bldLvl="0" animBg="1"/>
      <p:bldP spid="21" grpId="0"/>
      <p:bldP spid="22" grpId="0"/>
      <p:bldP spid="23" grpId="0"/>
      <p:bldP spid="25" grpId="0"/>
      <p:bldP spid="26" grpId="0"/>
      <p:bldP spid="30" grpId="0"/>
      <p:bldP spid="34" grpId="0"/>
      <p:bldP spid="35" grpId="0"/>
      <p:bldP spid="3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06494" y="3018792"/>
            <a:ext cx="7141381" cy="1200329"/>
          </a:xfrm>
          <a:prstGeom prst="rect">
            <a:avLst/>
          </a:prstGeom>
          <a:noFill/>
        </p:spPr>
        <p:txBody>
          <a:bodyPr vert="horz" wrap="square" rtlCol="0">
            <a:spAutoFit/>
          </a:bodyPr>
          <a:lstStyle/>
          <a:p>
            <a:r>
              <a:rPr lang="en-US" altLang="zh-CN" sz="7200" spc="12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THANKS</a:t>
            </a:r>
            <a:endParaRPr lang="zh-CN" altLang="en-US" sz="7200" spc="12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6" name="矩形 5"/>
          <p:cNvSpPr/>
          <p:nvPr/>
        </p:nvSpPr>
        <p:spPr>
          <a:xfrm>
            <a:off x="1041721" y="2411849"/>
            <a:ext cx="5037196" cy="622300"/>
          </a:xfrm>
          <a:prstGeom prst="rect">
            <a:avLst/>
          </a:prstGeom>
        </p:spPr>
        <p:txBody>
          <a:bodyPr wrap="square" lIns="68580" tIns="34290" rIns="68580" bIns="34290">
            <a:spAutoFit/>
          </a:bodyPr>
          <a:lstStyle/>
          <a:p>
            <a:r>
              <a:rPr lang="zh-CN" altLang="en-US" spc="300" dirty="0">
                <a:solidFill>
                  <a:schemeClr val="bg1">
                    <a:lumMod val="50000"/>
                  </a:schemeClr>
                </a:solidFill>
                <a:latin typeface="+mj-ea"/>
                <a:ea typeface="+mj-ea"/>
              </a:rPr>
              <a:t>信分</a:t>
            </a:r>
            <a:r>
              <a:rPr lang="en-US" altLang="zh-CN" spc="300" dirty="0">
                <a:solidFill>
                  <a:schemeClr val="bg1">
                    <a:lumMod val="50000"/>
                  </a:schemeClr>
                </a:solidFill>
                <a:latin typeface="+mj-ea"/>
                <a:ea typeface="+mj-ea"/>
              </a:rPr>
              <a:t>4</a:t>
            </a:r>
            <a:r>
              <a:rPr lang="zh-CN" altLang="en-US" spc="300" dirty="0">
                <a:solidFill>
                  <a:schemeClr val="bg1">
                    <a:lumMod val="50000"/>
                  </a:schemeClr>
                </a:solidFill>
                <a:latin typeface="+mj-ea"/>
                <a:ea typeface="+mj-ea"/>
              </a:rPr>
              <a:t>结业作业：社会心理学</a:t>
            </a:r>
            <a:r>
              <a:rPr lang="en-US" altLang="zh-CN" spc="300" dirty="0">
                <a:solidFill>
                  <a:schemeClr val="bg1">
                    <a:lumMod val="50000"/>
                  </a:schemeClr>
                </a:solidFill>
                <a:latin typeface="+mj-ea"/>
                <a:ea typeface="+mj-ea"/>
              </a:rPr>
              <a:t>——</a:t>
            </a:r>
            <a:r>
              <a:rPr lang="zh-CN" altLang="en-US" spc="300" dirty="0">
                <a:solidFill>
                  <a:schemeClr val="bg1">
                    <a:lumMod val="50000"/>
                  </a:schemeClr>
                </a:solidFill>
                <a:latin typeface="+mj-ea"/>
                <a:ea typeface="+mj-ea"/>
              </a:rPr>
              <a:t>社会罗盘</a:t>
            </a:r>
            <a:endParaRPr lang="zh-CN" altLang="en-US" spc="300" dirty="0">
              <a:solidFill>
                <a:schemeClr val="bg1">
                  <a:lumMod val="50000"/>
                </a:schemeClr>
              </a:solidFill>
              <a:latin typeface="+mj-ea"/>
              <a:ea typeface="+mj-ea"/>
            </a:endParaRPr>
          </a:p>
        </p:txBody>
      </p:sp>
      <p:cxnSp>
        <p:nvCxnSpPr>
          <p:cNvPr id="12" name="直接连接符 11"/>
          <p:cNvCxnSpPr/>
          <p:nvPr/>
        </p:nvCxnSpPr>
        <p:spPr>
          <a:xfrm flipH="1">
            <a:off x="1041721" y="4139591"/>
            <a:ext cx="6486839"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22" presetClass="entr" presetSubtype="2"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par>
                          <p:cTn id="13" fill="hold">
                            <p:stCondLst>
                              <p:cond delay="1500"/>
                            </p:stCondLst>
                            <p:childTnLst>
                              <p:par>
                                <p:cTn id="14" presetID="14"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5523231" y="160528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5587221" y="1541444"/>
            <a:ext cx="627017" cy="1862048"/>
          </a:xfrm>
          <a:prstGeom prst="rect">
            <a:avLst/>
          </a:prstGeom>
          <a:noFill/>
        </p:spPr>
        <p:txBody>
          <a:bodyPr wrap="square" rtlCol="0">
            <a:spAutoFit/>
          </a:bodyPr>
          <a:lstStyle/>
          <a:p>
            <a:r>
              <a:rPr lang="en-US" altLang="zh-CN" sz="11500" dirty="0">
                <a:solidFill>
                  <a:schemeClr val="bg1"/>
                </a:solidFill>
                <a:latin typeface="+mn-ea"/>
                <a:cs typeface="Arial" panose="020B0604020202090204" pitchFamily="34" charset="0"/>
              </a:rPr>
              <a:t>1</a:t>
            </a:r>
            <a:endParaRPr lang="zh-CN" altLang="en-US" sz="11500" dirty="0">
              <a:solidFill>
                <a:schemeClr val="bg1"/>
              </a:solidFill>
              <a:latin typeface="+mn-ea"/>
              <a:cs typeface="Arial" panose="020B0604020202090204" pitchFamily="34" charset="0"/>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1428960">
            <a:off x="-287387" y="2533291"/>
            <a:ext cx="12993189" cy="2515008"/>
          </a:xfrm>
          <a:prstGeom prst="rect">
            <a:avLst/>
          </a:prstGeom>
        </p:spPr>
      </p:pic>
      <p:sp>
        <p:nvSpPr>
          <p:cNvPr id="9" name="矩形 8"/>
          <p:cNvSpPr/>
          <p:nvPr/>
        </p:nvSpPr>
        <p:spPr>
          <a:xfrm>
            <a:off x="2592160" y="4671906"/>
            <a:ext cx="7007680" cy="1337945"/>
          </a:xfrm>
          <a:prstGeom prst="rect">
            <a:avLst/>
          </a:prstGeom>
          <a:solidFill>
            <a:schemeClr val="bg1">
              <a:alpha val="50000"/>
            </a:schemeClr>
          </a:solidFill>
        </p:spPr>
        <p:txBody>
          <a:bodyPr wrap="square">
            <a:spAutoFit/>
          </a:bodyPr>
          <a:lstStyle/>
          <a:p>
            <a:pPr algn="l">
              <a:lnSpc>
                <a:spcPct val="150000"/>
              </a:lnSpc>
              <a:spcBef>
                <a:spcPct val="0"/>
              </a:spcBef>
            </a:pPr>
            <a:r>
              <a:rPr kumimoji="1" lang="en-US" altLang="zh-CN" dirty="0">
                <a:solidFill>
                  <a:schemeClr val="tx1">
                    <a:lumMod val="85000"/>
                    <a:lumOff val="15000"/>
                  </a:schemeClr>
                </a:solidFill>
                <a:latin typeface="+mn-ea"/>
              </a:rPr>
              <a:t>1-1 </a:t>
            </a:r>
            <a:r>
              <a:rPr kumimoji="1" lang="zh-CN" altLang="en-US" dirty="0">
                <a:solidFill>
                  <a:schemeClr val="tx1">
                    <a:lumMod val="85000"/>
                    <a:lumOff val="15000"/>
                  </a:schemeClr>
                </a:solidFill>
                <a:latin typeface="+mn-ea"/>
                <a:sym typeface="+mn-ea"/>
              </a:rPr>
              <a:t>对实验重现失败的理解</a:t>
            </a:r>
            <a:endParaRPr kumimoji="1" lang="zh-CN" altLang="en-US" dirty="0">
              <a:solidFill>
                <a:schemeClr val="tx1">
                  <a:lumMod val="85000"/>
                  <a:lumOff val="15000"/>
                </a:schemeClr>
              </a:solidFill>
              <a:latin typeface="+mn-ea"/>
            </a:endParaRPr>
          </a:p>
          <a:p>
            <a:pPr algn="l">
              <a:lnSpc>
                <a:spcPct val="150000"/>
              </a:lnSpc>
              <a:spcBef>
                <a:spcPct val="0"/>
              </a:spcBef>
            </a:pPr>
            <a:r>
              <a:rPr kumimoji="1" lang="en-US" altLang="zh-CN" dirty="0">
                <a:solidFill>
                  <a:schemeClr val="tx1">
                    <a:lumMod val="85000"/>
                    <a:lumOff val="15000"/>
                  </a:schemeClr>
                </a:solidFill>
                <a:latin typeface="+mn-ea"/>
              </a:rPr>
              <a:t>1-2 </a:t>
            </a:r>
            <a:r>
              <a:rPr kumimoji="1" lang="zh-CN" altLang="en-US" dirty="0">
                <a:solidFill>
                  <a:schemeClr val="tx1">
                    <a:lumMod val="85000"/>
                    <a:lumOff val="15000"/>
                  </a:schemeClr>
                </a:solidFill>
                <a:latin typeface="+mn-ea"/>
              </a:rPr>
              <a:t>复制的意义</a:t>
            </a:r>
            <a:r>
              <a:rPr kumimoji="1" lang="en-US" altLang="zh-CN" dirty="0">
                <a:solidFill>
                  <a:schemeClr val="tx1">
                    <a:lumMod val="85000"/>
                    <a:lumOff val="15000"/>
                  </a:schemeClr>
                </a:solidFill>
                <a:latin typeface="+mn-ea"/>
              </a:rPr>
              <a:t>     </a:t>
            </a:r>
            <a:endParaRPr kumimoji="1" lang="en-US" altLang="zh-CN" dirty="0">
              <a:solidFill>
                <a:schemeClr val="tx1">
                  <a:lumMod val="85000"/>
                  <a:lumOff val="15000"/>
                </a:schemeClr>
              </a:solidFill>
              <a:latin typeface="+mn-ea"/>
            </a:endParaRPr>
          </a:p>
          <a:p>
            <a:pPr algn="l">
              <a:lnSpc>
                <a:spcPct val="150000"/>
              </a:lnSpc>
              <a:spcBef>
                <a:spcPct val="0"/>
              </a:spcBef>
            </a:pPr>
            <a:r>
              <a:rPr lang="en-US" altLang="zh-CN" dirty="0">
                <a:solidFill>
                  <a:schemeClr val="tx1">
                    <a:lumMod val="85000"/>
                    <a:lumOff val="15000"/>
                  </a:schemeClr>
                </a:solidFill>
                <a:latin typeface="+mn-ea"/>
              </a:rPr>
              <a:t>1-3 </a:t>
            </a:r>
            <a:r>
              <a:rPr lang="zh-CN" altLang="en-US" dirty="0">
                <a:solidFill>
                  <a:schemeClr val="tx1">
                    <a:lumMod val="85000"/>
                    <a:lumOff val="15000"/>
                  </a:schemeClr>
                </a:solidFill>
                <a:latin typeface="+mn-ea"/>
              </a:rPr>
              <a:t>对于心理学实验重现的感想</a:t>
            </a:r>
            <a:endParaRPr lang="zh-CN" altLang="en-US" dirty="0">
              <a:solidFill>
                <a:schemeClr val="tx1">
                  <a:lumMod val="85000"/>
                  <a:lumOff val="15000"/>
                </a:schemeClr>
              </a:solidFill>
              <a:latin typeface="+mn-ea"/>
            </a:endParaRPr>
          </a:p>
        </p:txBody>
      </p:sp>
      <p:sp>
        <p:nvSpPr>
          <p:cNvPr id="10" name="矩形 9"/>
          <p:cNvSpPr/>
          <p:nvPr/>
        </p:nvSpPr>
        <p:spPr>
          <a:xfrm>
            <a:off x="4338955" y="3402965"/>
            <a:ext cx="3628390" cy="829945"/>
          </a:xfrm>
          <a:prstGeom prst="rect">
            <a:avLst/>
          </a:prstGeom>
          <a:noFill/>
        </p:spPr>
        <p:txBody>
          <a:bodyPr vert="horz" wrap="square" rtlCol="0">
            <a:spAutoFit/>
          </a:bodyPr>
          <a:lstStyle/>
          <a:p>
            <a:pPr algn="ctr"/>
            <a:r>
              <a:rPr lang="zh-CN" altLang="en-US" sz="4800" spc="600">
                <a:solidFill>
                  <a:schemeClr val="tx1">
                    <a:lumMod val="85000"/>
                    <a:lumOff val="15000"/>
                  </a:schemeClr>
                </a:solidFill>
                <a:latin typeface="+mj-ea"/>
                <a:ea typeface="+mj-ea"/>
                <a:cs typeface="Open Sans" panose="020B0606030504020204" pitchFamily="34" charset="0"/>
                <a:sym typeface="+mn-ea"/>
              </a:rPr>
              <a:t>实验，重现</a:t>
            </a:r>
            <a:endParaRPr lang="zh-CN" altLang="en-US" sz="48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16" presetClass="entr" presetSubtype="21"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00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7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bldLvl="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5136381" y="2023872"/>
            <a:ext cx="0" cy="48341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a:grpSpLocks noChangeAspect="1"/>
          </p:cNvGrpSpPr>
          <p:nvPr/>
        </p:nvGrpSpPr>
        <p:grpSpPr>
          <a:xfrm>
            <a:off x="4786013" y="1805507"/>
            <a:ext cx="720000" cy="718326"/>
            <a:chOff x="4724972" y="1458268"/>
            <a:chExt cx="742579" cy="789978"/>
          </a:xfrm>
        </p:grpSpPr>
        <p:sp>
          <p:nvSpPr>
            <p:cNvPr id="6" name="菱形 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7" name="Rectangle 22"/>
            <p:cNvSpPr>
              <a:spLocks noChangeArrowheads="1"/>
            </p:cNvSpPr>
            <p:nvPr/>
          </p:nvSpPr>
          <p:spPr bwMode="auto">
            <a:xfrm>
              <a:off x="4819195" y="1553855"/>
              <a:ext cx="414266" cy="6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9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9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n-ea"/>
                  <a:cs typeface="Open Sans" panose="020B0606030504020204" pitchFamily="34" charset="0"/>
                </a:rPr>
                <a:t>1</a:t>
              </a:r>
              <a:endParaRPr lang="zh-CN" altLang="zh-CN" sz="4000" noProof="1">
                <a:solidFill>
                  <a:schemeClr val="tx1">
                    <a:lumMod val="85000"/>
                    <a:lumOff val="15000"/>
                  </a:schemeClr>
                </a:solidFill>
                <a:latin typeface="+mn-ea"/>
                <a:cs typeface="Open Sans" panose="020B0606030504020204" pitchFamily="34" charset="0"/>
              </a:endParaRPr>
            </a:p>
          </p:txBody>
        </p:sp>
      </p:grpSp>
      <p:grpSp>
        <p:nvGrpSpPr>
          <p:cNvPr id="3" name="组合 2"/>
          <p:cNvGrpSpPr>
            <a:grpSpLocks noChangeAspect="1"/>
          </p:cNvGrpSpPr>
          <p:nvPr/>
        </p:nvGrpSpPr>
        <p:grpSpPr>
          <a:xfrm>
            <a:off x="4773068" y="3389040"/>
            <a:ext cx="720000" cy="720000"/>
            <a:chOff x="4714013" y="3041801"/>
            <a:chExt cx="846000" cy="846000"/>
          </a:xfrm>
        </p:grpSpPr>
        <p:sp>
          <p:nvSpPr>
            <p:cNvPr id="8" name="菱形 7"/>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9" name="Rectangle 22"/>
            <p:cNvSpPr>
              <a:spLocks noChangeArrowheads="1"/>
            </p:cNvSpPr>
            <p:nvPr/>
          </p:nvSpPr>
          <p:spPr bwMode="auto">
            <a:xfrm>
              <a:off x="4853274" y="3114720"/>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9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9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2</a:t>
              </a:r>
              <a:endParaRPr lang="zh-CN" altLang="zh-CN" sz="4000" noProof="1">
                <a:solidFill>
                  <a:schemeClr val="tx1">
                    <a:lumMod val="85000"/>
                    <a:lumOff val="15000"/>
                  </a:schemeClr>
                </a:solidFill>
                <a:latin typeface="+mn-ea"/>
                <a:cs typeface="Open Sans" panose="020B0606030504020204" pitchFamily="34" charset="0"/>
              </a:endParaRPr>
            </a:p>
          </p:txBody>
        </p:sp>
      </p:grpSp>
      <p:grpSp>
        <p:nvGrpSpPr>
          <p:cNvPr id="16" name="组合 15"/>
          <p:cNvGrpSpPr>
            <a:grpSpLocks noChangeAspect="1"/>
          </p:cNvGrpSpPr>
          <p:nvPr/>
        </p:nvGrpSpPr>
        <p:grpSpPr>
          <a:xfrm>
            <a:off x="4774792" y="4972574"/>
            <a:ext cx="720000" cy="720000"/>
            <a:chOff x="4719547" y="4625335"/>
            <a:chExt cx="846000" cy="846000"/>
          </a:xfrm>
        </p:grpSpPr>
        <p:sp>
          <p:nvSpPr>
            <p:cNvPr id="10" name="菱形 9"/>
            <p:cNvSpPr/>
            <p:nvPr/>
          </p:nvSpPr>
          <p:spPr>
            <a:xfrm>
              <a:off x="4719547" y="4625335"/>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1" name="Rectangle 22"/>
            <p:cNvSpPr>
              <a:spLocks noChangeArrowheads="1"/>
            </p:cNvSpPr>
            <p:nvPr/>
          </p:nvSpPr>
          <p:spPr bwMode="auto">
            <a:xfrm>
              <a:off x="4828202" y="4698254"/>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9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9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3</a:t>
              </a:r>
              <a:endParaRPr lang="zh-CN" altLang="zh-CN" sz="4000" noProof="1">
                <a:solidFill>
                  <a:schemeClr val="tx1">
                    <a:lumMod val="85000"/>
                    <a:lumOff val="15000"/>
                  </a:schemeClr>
                </a:solidFill>
                <a:latin typeface="+mn-ea"/>
                <a:cs typeface="Open Sans" panose="020B0606030504020204" pitchFamily="34" charset="0"/>
              </a:endParaRPr>
            </a:p>
          </p:txBody>
        </p:sp>
      </p:grpSp>
      <p:sp>
        <p:nvSpPr>
          <p:cNvPr id="12" name="Rectangle 23"/>
          <p:cNvSpPr/>
          <p:nvPr/>
        </p:nvSpPr>
        <p:spPr>
          <a:xfrm>
            <a:off x="5792661" y="1892491"/>
            <a:ext cx="3627564" cy="398780"/>
          </a:xfrm>
          <a:prstGeom prst="rect">
            <a:avLst/>
          </a:prstGeom>
        </p:spPr>
        <p:txBody>
          <a:bodyPr wrap="square">
            <a:spAutoFit/>
          </a:bodyPr>
          <a:lstStyle/>
          <a:p>
            <a:pPr algn="just">
              <a:defRPr/>
            </a:pPr>
            <a:r>
              <a:rPr lang="en-US" altLang="zh-CN" sz="1000" noProof="1">
                <a:solidFill>
                  <a:schemeClr val="bg1">
                    <a:lumMod val="50000"/>
                  </a:schemeClr>
                </a:solidFill>
                <a:latin typeface="+mn-ea"/>
              </a:rPr>
              <a:t>对整个子领域的准确性产生怀疑(例如，一般智力的候选基因研究，Chabris 等人，2012) ;</a:t>
            </a:r>
            <a:endParaRPr lang="en-US" altLang="zh-CN" sz="1000" noProof="1">
              <a:solidFill>
                <a:schemeClr val="bg1">
                  <a:lumMod val="50000"/>
                </a:schemeClr>
              </a:solidFill>
              <a:latin typeface="+mn-ea"/>
            </a:endParaRPr>
          </a:p>
        </p:txBody>
      </p:sp>
      <p:sp>
        <p:nvSpPr>
          <p:cNvPr id="13" name="Rectangle 23"/>
          <p:cNvSpPr/>
          <p:nvPr/>
        </p:nvSpPr>
        <p:spPr>
          <a:xfrm>
            <a:off x="5792661" y="3400404"/>
            <a:ext cx="3627564" cy="398780"/>
          </a:xfrm>
          <a:prstGeom prst="rect">
            <a:avLst/>
          </a:prstGeom>
        </p:spPr>
        <p:txBody>
          <a:bodyPr wrap="square">
            <a:spAutoFit/>
          </a:bodyPr>
          <a:lstStyle/>
          <a:p>
            <a:pPr algn="just">
              <a:defRPr/>
            </a:pPr>
            <a:r>
              <a:rPr lang="en-US" altLang="zh-CN" sz="1000" noProof="1">
                <a:solidFill>
                  <a:schemeClr val="bg1">
                    <a:lumMod val="50000"/>
                  </a:schemeClr>
                </a:solidFill>
                <a:latin typeface="+mn-ea"/>
              </a:rPr>
              <a:t>暗示一个流行理论的重要组成部分可能是不正确的(例如，系统正当化理论的地位-合法性假设，Brandt，2013) ;</a:t>
            </a:r>
            <a:endParaRPr lang="en-US" altLang="zh-CN" sz="1000" noProof="1">
              <a:solidFill>
                <a:schemeClr val="bg1">
                  <a:lumMod val="50000"/>
                </a:schemeClr>
              </a:solidFill>
              <a:latin typeface="+mn-ea"/>
            </a:endParaRPr>
          </a:p>
        </p:txBody>
      </p:sp>
      <p:sp>
        <p:nvSpPr>
          <p:cNvPr id="14" name="Rectangle 23"/>
          <p:cNvSpPr/>
          <p:nvPr/>
        </p:nvSpPr>
        <p:spPr>
          <a:xfrm>
            <a:off x="5792661" y="4983938"/>
            <a:ext cx="3627564" cy="398780"/>
          </a:xfrm>
          <a:prstGeom prst="rect">
            <a:avLst/>
          </a:prstGeom>
        </p:spPr>
        <p:txBody>
          <a:bodyPr wrap="square">
            <a:spAutoFit/>
          </a:bodyPr>
          <a:lstStyle/>
          <a:p>
            <a:pPr algn="just">
              <a:defRPr/>
            </a:pPr>
            <a:r>
              <a:rPr lang="en-US" altLang="zh-CN" sz="1000" noProof="1">
                <a:solidFill>
                  <a:schemeClr val="bg1">
                    <a:lumMod val="50000"/>
                  </a:schemeClr>
                </a:solidFill>
                <a:latin typeface="+mn-ea"/>
              </a:rPr>
              <a:t>暗示一个新的发现不如第一次引入时那么有力(例如，影响时间判断的附带价值; Matthews，2012)。</a:t>
            </a:r>
            <a:endParaRPr lang="en-US" altLang="zh-CN" sz="1000" noProof="1">
              <a:solidFill>
                <a:schemeClr val="bg1">
                  <a:lumMod val="50000"/>
                </a:schemeClr>
              </a:solidFill>
              <a:latin typeface="+mn-ea"/>
            </a:endParaRPr>
          </a:p>
        </p:txBody>
      </p:sp>
      <p:sp>
        <p:nvSpPr>
          <p:cNvPr id="15" name="文本框 14"/>
          <p:cNvSpPr txBox="1"/>
          <p:nvPr/>
        </p:nvSpPr>
        <p:spPr>
          <a:xfrm>
            <a:off x="10927715" y="1007745"/>
            <a:ext cx="736600" cy="5242560"/>
          </a:xfrm>
          <a:prstGeom prst="rect">
            <a:avLst/>
          </a:prstGeom>
          <a:noFill/>
        </p:spPr>
        <p:txBody>
          <a:bodyPr vert="eaVert" wrap="square" rtlCol="0">
            <a:spAutoFit/>
          </a:bodyPr>
          <a:lstStyle/>
          <a:p>
            <a:r>
              <a:rPr lang="zh-CN" altLang="en-US" sz="3600" b="1" spc="300" dirty="0">
                <a:latin typeface="Open Sans" panose="020B0606030504020204" pitchFamily="34" charset="0"/>
                <a:ea typeface="Open Sans" panose="020B0606030504020204" pitchFamily="34" charset="0"/>
                <a:cs typeface="Open Sans" panose="020B0606030504020204" pitchFamily="34" charset="0"/>
              </a:rPr>
              <a:t>实验重现失败的理解</a:t>
            </a:r>
            <a:endParaRPr lang="zh-CN" altLang="en-US" sz="3600" b="1"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文本框 20"/>
          <p:cNvSpPr txBox="1"/>
          <p:nvPr/>
        </p:nvSpPr>
        <p:spPr>
          <a:xfrm>
            <a:off x="2208514" y="324061"/>
            <a:ext cx="2810347" cy="337185"/>
          </a:xfrm>
          <a:prstGeom prst="rect">
            <a:avLst/>
          </a:prstGeom>
          <a:noFill/>
        </p:spPr>
        <p:txBody>
          <a:bodyPr wrap="square" rtlCol="0">
            <a:spAutoFit/>
          </a:bodyPr>
          <a:lstStyle/>
          <a:p>
            <a:pPr algn="l"/>
            <a:r>
              <a:rPr lang="zh-CN" altLang="en-US" sz="1600" dirty="0">
                <a:solidFill>
                  <a:schemeClr val="tx1">
                    <a:lumMod val="85000"/>
                    <a:lumOff val="15000"/>
                  </a:schemeClr>
                </a:solidFill>
                <a:latin typeface="+mn-ea"/>
              </a:rPr>
              <a:t>实验重现失败的理解</a:t>
            </a:r>
            <a:endParaRPr lang="zh-CN" altLang="en-US" sz="1600" dirty="0">
              <a:solidFill>
                <a:schemeClr val="tx1">
                  <a:lumMod val="85000"/>
                  <a:lumOff val="15000"/>
                </a:schemeClr>
              </a:solidFill>
              <a:latin typeface="+mn-ea"/>
            </a:endParaRPr>
          </a:p>
        </p:txBody>
      </p:sp>
      <p:pic>
        <p:nvPicPr>
          <p:cNvPr id="20" name="图片占位符 19"/>
          <p:cNvPicPr>
            <a:picLocks noGrp="1" noChangeAspect="1"/>
          </p:cNvPicPr>
          <p:nvPr>
            <p:ph type="pic" sz="quarter" idx="11"/>
          </p:nvPr>
        </p:nvPicPr>
        <p:blipFill>
          <a:blip r:embed="rId1">
            <a:extLst>
              <a:ext uri="{BEBA8EAE-BF5A-486C-A8C5-ECC9F3942E4B}">
                <a14:imgProps xmlns:a14="http://schemas.microsoft.com/office/drawing/2010/main">
                  <a14:imgLayer r:embed="rId2">
                    <a14:imgEffect>
                      <a14:artisticPaintStrokes/>
                    </a14:imgEffect>
                  </a14:imgLayer>
                </a14:imgProps>
              </a:ext>
            </a:extLst>
          </a:blip>
          <a:srcRect t="5231" b="5231"/>
          <a:stretch>
            <a:fillRect/>
          </a:stretch>
        </p:blipFill>
        <p:spPr>
          <a:xfrm>
            <a:off x="560015" y="1920025"/>
            <a:ext cx="3718144" cy="4330303"/>
          </a:xfrm>
          <a:prstGeom prst="rect">
            <a:avLst/>
          </a:prstGeom>
        </p:spPr>
      </p:pic>
      <p:sp>
        <p:nvSpPr>
          <p:cNvPr id="4" name="文本框 3"/>
          <p:cNvSpPr txBox="1"/>
          <p:nvPr/>
        </p:nvSpPr>
        <p:spPr>
          <a:xfrm>
            <a:off x="5386070" y="5915025"/>
            <a:ext cx="5009515" cy="645160"/>
          </a:xfrm>
          <a:prstGeom prst="rect">
            <a:avLst/>
          </a:prstGeom>
          <a:noFill/>
        </p:spPr>
        <p:txBody>
          <a:bodyPr wrap="square" rtlCol="0">
            <a:spAutoFit/>
          </a:bodyPr>
          <a:p>
            <a:r>
              <a:rPr lang="zh-CN" altLang="en-US"/>
              <a:t>当然，复制失败还有其他有效的原因: 偶然性、方法的误解等等。</a:t>
            </a:r>
            <a:endParaRPr lang="zh-CN" altLang="en-US"/>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0"/>
                            </p:stCondLst>
                            <p:childTnLst>
                              <p:par>
                                <p:cTn id="11" presetID="2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par>
                          <p:cTn id="14" fill="hold">
                            <p:stCondLst>
                              <p:cond delay="500"/>
                            </p:stCondLst>
                            <p:childTnLst>
                              <p:par>
                                <p:cTn id="15" presetID="37"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900" decel="100000" fill="hold"/>
                                        <p:tgtEl>
                                          <p:spTgt spid="2"/>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1" presetID="42" presetClass="entr" presetSubtype="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37"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900" decel="100000" fill="hold"/>
                                        <p:tgtEl>
                                          <p:spTgt spid="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33" presetID="42" presetClass="entr" presetSubtype="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anim calcmode="lin" valueType="num">
                                      <p:cBhvr>
                                        <p:cTn id="36" dur="500" fill="hold"/>
                                        <p:tgtEl>
                                          <p:spTgt spid="13"/>
                                        </p:tgtEl>
                                        <p:attrNameLst>
                                          <p:attrName>ppt_x</p:attrName>
                                        </p:attrNameLst>
                                      </p:cBhvr>
                                      <p:tavLst>
                                        <p:tav tm="0">
                                          <p:val>
                                            <p:strVal val="#ppt_x"/>
                                          </p:val>
                                        </p:tav>
                                        <p:tav tm="100000">
                                          <p:val>
                                            <p:strVal val="#ppt_x"/>
                                          </p:val>
                                        </p:tav>
                                      </p:tavLst>
                                    </p:anim>
                                    <p:anim calcmode="lin" valueType="num">
                                      <p:cBhvr>
                                        <p:cTn id="37" dur="500" fill="hold"/>
                                        <p:tgtEl>
                                          <p:spTgt spid="13"/>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37"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900" decel="100000" fill="hold"/>
                                        <p:tgtEl>
                                          <p:spTgt spid="1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5" presetID="42" presetClass="entr" presetSubtype="0" fill="hold" grpId="0" nodeType="withEffect">
                                  <p:stCondLst>
                                    <p:cond delay="25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anim calcmode="lin" valueType="num">
                                      <p:cBhvr>
                                        <p:cTn id="48" dur="500" fill="hold"/>
                                        <p:tgtEl>
                                          <p:spTgt spid="14"/>
                                        </p:tgtEl>
                                        <p:attrNameLst>
                                          <p:attrName>ppt_x</p:attrName>
                                        </p:attrNameLst>
                                      </p:cBhvr>
                                      <p:tavLst>
                                        <p:tav tm="0">
                                          <p:val>
                                            <p:strVal val="#ppt_x"/>
                                          </p:val>
                                        </p:tav>
                                        <p:tav tm="100000">
                                          <p:val>
                                            <p:strVal val="#ppt_x"/>
                                          </p:val>
                                        </p:tav>
                                      </p:tavLst>
                                    </p:anim>
                                    <p:anim calcmode="lin" valueType="num">
                                      <p:cBhvr>
                                        <p:cTn id="49" dur="500" fill="hold"/>
                                        <p:tgtEl>
                                          <p:spTgt spid="14"/>
                                        </p:tgtEl>
                                        <p:attrNameLst>
                                          <p:attrName>ppt_y</p:attrName>
                                        </p:attrNameLst>
                                      </p:cBhvr>
                                      <p:tavLst>
                                        <p:tav tm="0">
                                          <p:val>
                                            <p:strVal val="#ppt_y+.1"/>
                                          </p:val>
                                        </p:tav>
                                        <p:tav tm="100000">
                                          <p:val>
                                            <p:strVal val="#ppt_y"/>
                                          </p:val>
                                        </p:tav>
                                      </p:tavLst>
                                    </p:anim>
                                  </p:childTnLst>
                                </p:cTn>
                              </p:par>
                            </p:childTnLst>
                          </p:cTn>
                        </p:par>
                        <p:par>
                          <p:cTn id="50" fill="hold">
                            <p:stCondLst>
                              <p:cond delay="3500"/>
                            </p:stCondLst>
                            <p:childTnLst>
                              <p:par>
                                <p:cTn id="51" presetID="47" presetClass="entr" presetSubtype="0" fill="hold" grpId="0" nodeType="afterEffect">
                                  <p:stCondLst>
                                    <p:cond delay="0"/>
                                  </p:stCondLst>
                                  <p:iterate type="lt">
                                    <p:tmPct val="10000"/>
                                  </p:iterate>
                                  <p:childTnLst>
                                    <p:set>
                                      <p:cBhvr>
                                        <p:cTn id="52" dur="1" fill="hold">
                                          <p:stCondLst>
                                            <p:cond delay="0"/>
                                          </p:stCondLst>
                                        </p:cTn>
                                        <p:tgtEl>
                                          <p:spTgt spid="15">
                                            <p:txEl>
                                              <p:pRg st="0" end="0"/>
                                            </p:txEl>
                                          </p:spTgt>
                                        </p:tgtEl>
                                        <p:attrNameLst>
                                          <p:attrName>style.visibility</p:attrName>
                                        </p:attrNameLst>
                                      </p:cBhvr>
                                      <p:to>
                                        <p:strVal val="visible"/>
                                      </p:to>
                                    </p:set>
                                    <p:animEffect transition="in" filter="fade">
                                      <p:cBhvr>
                                        <p:cTn id="53" dur="250"/>
                                        <p:tgtEl>
                                          <p:spTgt spid="15">
                                            <p:txEl>
                                              <p:pRg st="0" end="0"/>
                                            </p:txEl>
                                          </p:spTgt>
                                        </p:tgtEl>
                                      </p:cBhvr>
                                    </p:animEffect>
                                    <p:anim calcmode="lin" valueType="num">
                                      <p:cBhvr>
                                        <p:cTn id="54"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55" dur="25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build="p"/>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标注 6"/>
          <p:cNvSpPr/>
          <p:nvPr/>
        </p:nvSpPr>
        <p:spPr>
          <a:xfrm flipV="1">
            <a:off x="6195020" y="3995156"/>
            <a:ext cx="3710456" cy="2175754"/>
          </a:xfrm>
          <a:prstGeom prst="wedgeRectCallout">
            <a:avLst>
              <a:gd name="adj1" fmla="val -4818"/>
              <a:gd name="adj2" fmla="val 59255"/>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124710" y="3995420"/>
            <a:ext cx="2565400" cy="1592580"/>
            <a:chOff x="1848" y="6292"/>
            <a:chExt cx="4040" cy="2508"/>
          </a:xfrm>
        </p:grpSpPr>
        <p:sp>
          <p:nvSpPr>
            <p:cNvPr id="5" name="矩形标注 4"/>
            <p:cNvSpPr/>
            <p:nvPr/>
          </p:nvSpPr>
          <p:spPr>
            <a:xfrm flipV="1">
              <a:off x="1848" y="6292"/>
              <a:ext cx="4040" cy="2508"/>
            </a:xfrm>
            <a:prstGeom prst="wedgeRectCallout">
              <a:avLst>
                <a:gd name="adj1" fmla="val -157"/>
                <a:gd name="adj2" fmla="val 64852"/>
              </a:avLst>
            </a:prstGeom>
            <a:solidFill>
              <a:srgbClr val="2E2D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23"/>
            <p:cNvSpPr/>
            <p:nvPr/>
          </p:nvSpPr>
          <p:spPr>
            <a:xfrm>
              <a:off x="1848" y="6681"/>
              <a:ext cx="3935" cy="1307"/>
            </a:xfrm>
            <a:prstGeom prst="rect">
              <a:avLst/>
            </a:prstGeom>
          </p:spPr>
          <p:txBody>
            <a:bodyPr wrap="square">
              <a:spAutoFit/>
            </a:bodyPr>
            <a:lstStyle/>
            <a:p>
              <a:r>
                <a:rPr lang="en-US" altLang="zh-CN" sz="1600" noProof="1">
                  <a:solidFill>
                    <a:schemeClr val="bg1"/>
                  </a:solidFill>
                  <a:latin typeface="Open Sans" panose="020B0606030504020204" pitchFamily="34" charset="0"/>
                  <a:ea typeface="Open Sans" panose="020B0606030504020204" pitchFamily="34" charset="0"/>
                  <a:cs typeface="Open Sans" panose="020B0606030504020204" pitchFamily="34" charset="0"/>
                </a:rPr>
                <a:t>当进行良好的复制成功时，我们可以对预测效果的准确性更有信心。</a:t>
              </a:r>
              <a:endParaRPr lang="en-US" altLang="zh-CN" sz="16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Rectangle 23"/>
          <p:cNvSpPr/>
          <p:nvPr/>
        </p:nvSpPr>
        <p:spPr>
          <a:xfrm>
            <a:off x="6334125" y="4175760"/>
            <a:ext cx="3432810" cy="1814830"/>
          </a:xfrm>
          <a:prstGeom prst="rect">
            <a:avLst/>
          </a:prstGeom>
        </p:spPr>
        <p:txBody>
          <a:bodyPr wrap="square">
            <a:spAutoFit/>
          </a:bodyPr>
          <a:lstStyle/>
          <a:p>
            <a:pPr>
              <a:defRPr/>
            </a:pPr>
            <a:r>
              <a:rPr lang="en-US" altLang="zh-CN" sz="1600" noProof="1">
                <a:latin typeface="Open Sans" panose="020B0606030504020204" pitchFamily="34" charset="0"/>
                <a:ea typeface="Open Sans" panose="020B0606030504020204" pitchFamily="34" charset="0"/>
                <a:cs typeface="Open Sans" panose="020B0606030504020204" pitchFamily="34" charset="0"/>
              </a:rPr>
              <a:t>复制试图有助于估计某一特定效应的效应大小，可以作为复制-扩展研究的起点，这些研究进一步阐明了某一效应背后的心理过程，并有助于确定其边界条件(例如，Lakens，2012年，Proctor 和 Chen，2012年)。</a:t>
            </a:r>
            <a:endParaRPr lang="en-US" altLang="zh-CN" sz="1600" noProof="1">
              <a:latin typeface="Open Sans" panose="020B0606030504020204" pitchFamily="34" charset="0"/>
              <a:ea typeface="Open Sans" panose="020B0606030504020204" pitchFamily="34" charset="0"/>
              <a:cs typeface="Open Sans" panose="020B0606030504020204" pitchFamily="34" charset="0"/>
            </a:endParaRPr>
          </a:p>
        </p:txBody>
      </p:sp>
      <p:sp>
        <p:nvSpPr>
          <p:cNvPr id="19" name="文本框 18"/>
          <p:cNvSpPr txBox="1"/>
          <p:nvPr/>
        </p:nvSpPr>
        <p:spPr>
          <a:xfrm>
            <a:off x="272415" y="246380"/>
            <a:ext cx="1649095" cy="337185"/>
          </a:xfrm>
          <a:prstGeom prst="rect">
            <a:avLst/>
          </a:prstGeom>
          <a:noFill/>
        </p:spPr>
        <p:txBody>
          <a:bodyPr wrap="square" rtlCol="0">
            <a:spAutoFit/>
          </a:bodyPr>
          <a:lstStyle/>
          <a:p>
            <a:r>
              <a:rPr lang="zh-CN" altLang="en-US" sz="1600" spc="300" dirty="0">
                <a:solidFill>
                  <a:schemeClr val="bg1"/>
                </a:solidFill>
                <a:latin typeface="+mj-ea"/>
                <a:ea typeface="+mj-ea"/>
              </a:rPr>
              <a:t>复制的意义</a:t>
            </a:r>
            <a:endParaRPr lang="zh-CN" altLang="en-US" sz="1600" spc="300" dirty="0">
              <a:solidFill>
                <a:schemeClr val="bg1"/>
              </a:solidFill>
              <a:latin typeface="+mj-ea"/>
            </a:endParaRPr>
          </a:p>
        </p:txBody>
      </p:sp>
      <p:pic>
        <p:nvPicPr>
          <p:cNvPr id="6" name="图片占位符 5"/>
          <p:cNvPicPr>
            <a:picLocks noGrp="1" noChangeAspect="1"/>
          </p:cNvPicPr>
          <p:nvPr>
            <p:ph type="pic" sz="quarter" idx="11"/>
          </p:nvPr>
        </p:nvPicPr>
        <p:blipFill>
          <a:blip r:embed="rId1">
            <a:extLst>
              <a:ext uri="{BEBA8EAE-BF5A-486C-A8C5-ECC9F3942E4B}">
                <a14:imgProps xmlns:a14="http://schemas.microsoft.com/office/drawing/2010/main">
                  <a14:imgLayer r:embed="rId2">
                    <a14:imgEffect>
                      <a14:brightnessContrast bright="10000"/>
                    </a14:imgEffect>
                  </a14:imgLayer>
                </a14:imgProps>
              </a:ext>
            </a:extLst>
          </a:blip>
          <a:srcRect t="23645" b="23645"/>
          <a:stretch>
            <a:fillRect/>
          </a:stretch>
        </p:blipFill>
        <p:spPr>
          <a:prstGeom prst="rect">
            <a:avLst/>
          </a:prstGeom>
          <a:ln>
            <a:solidFill>
              <a:schemeClr val="accent3"/>
            </a:solidFill>
          </a:ln>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750"/>
                                        <p:tgtEl>
                                          <p:spTgt spid="25"/>
                                        </p:tgtEl>
                                      </p:cBhvr>
                                    </p:animEffect>
                                    <p:anim calcmode="lin" valueType="num">
                                      <p:cBhvr>
                                        <p:cTn id="19" dur="750" fill="hold"/>
                                        <p:tgtEl>
                                          <p:spTgt spid="25"/>
                                        </p:tgtEl>
                                        <p:attrNameLst>
                                          <p:attrName>ppt_x</p:attrName>
                                        </p:attrNameLst>
                                      </p:cBhvr>
                                      <p:tavLst>
                                        <p:tav tm="0">
                                          <p:val>
                                            <p:strVal val="#ppt_x"/>
                                          </p:val>
                                        </p:tav>
                                        <p:tav tm="100000">
                                          <p:val>
                                            <p:strVal val="#ppt_x"/>
                                          </p:val>
                                        </p:tav>
                                      </p:tavLst>
                                    </p:anim>
                                    <p:anim calcmode="lin" valueType="num">
                                      <p:cBhvr>
                                        <p:cTn id="20"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5"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1"/>
          </p:nvPr>
        </p:nvPicPr>
        <p:blipFill>
          <a:blip r:embed="rId1" cstate="print">
            <a:extLst>
              <a:ext uri="{BEBA8EAE-BF5A-486C-A8C5-ECC9F3942E4B}">
                <a14:imgProps xmlns:a14="http://schemas.microsoft.com/office/drawing/2010/main">
                  <a14:imgLayer r:embed="rId2">
                    <a14:imgEffect>
                      <a14:artisticChalkSketch/>
                    </a14:imgEffect>
                  </a14:imgLayer>
                </a14:imgProps>
              </a:ext>
              <a:ext uri="{28A0092B-C50C-407E-A947-70E740481C1C}">
                <a14:useLocalDpi xmlns:a14="http://schemas.microsoft.com/office/drawing/2010/main" val="0"/>
              </a:ext>
            </a:extLst>
          </a:blip>
          <a:srcRect t="18801" b="18801"/>
          <a:stretch>
            <a:fillRect/>
          </a:stretch>
        </p:blipFill>
        <p:spPr/>
      </p:pic>
      <p:pic>
        <p:nvPicPr>
          <p:cNvPr id="3" name="图片占位符 2"/>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artisticPaintStrokes/>
                    </a14:imgEffect>
                  </a14:imgLayer>
                </a14:imgProps>
              </a:ext>
            </a:extLst>
          </a:blip>
          <a:srcRect l="1679" r="1679"/>
          <a:stretch>
            <a:fillRect/>
          </a:stretch>
        </p:blipFill>
        <p:spPr>
          <a:prstGeom prst="rect">
            <a:avLst/>
          </a:prstGeom>
        </p:spPr>
      </p:pic>
      <p:sp>
        <p:nvSpPr>
          <p:cNvPr id="21" name="矩形 20"/>
          <p:cNvSpPr/>
          <p:nvPr/>
        </p:nvSpPr>
        <p:spPr>
          <a:xfrm>
            <a:off x="4271818" y="1935901"/>
            <a:ext cx="600364" cy="4922417"/>
          </a:xfrm>
          <a:prstGeom prst="rect">
            <a:avLst/>
          </a:prstGeom>
          <a:solidFill>
            <a:srgbClr val="D1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rot="5400000">
            <a:off x="2813857" y="3964191"/>
            <a:ext cx="3516284" cy="584775"/>
          </a:xfrm>
          <a:prstGeom prst="rect">
            <a:avLst/>
          </a:prstGeom>
          <a:noFill/>
        </p:spPr>
        <p:txBody>
          <a:bodyPr wrap="square" rtlCol="0">
            <a:spAutoFit/>
          </a:bodyPr>
          <a:lstStyle/>
          <a:p>
            <a:r>
              <a:rPr lang="en-US" altLang="zh-CN" sz="32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HOME DESIGN</a:t>
            </a:r>
            <a:endParaRPr lang="zh-CN" altLang="en-US" sz="3200" b="1" spc="300" dirty="0">
              <a:solidFill>
                <a:schemeClr val="bg1"/>
              </a:solidFill>
              <a:latin typeface="Open Sans" panose="020B0606030504020204" pitchFamily="34" charset="0"/>
              <a:cs typeface="Open Sans" panose="020B0606030504020204" pitchFamily="34" charset="0"/>
            </a:endParaRPr>
          </a:p>
        </p:txBody>
      </p:sp>
      <p:sp>
        <p:nvSpPr>
          <p:cNvPr id="23" name="矩形 22"/>
          <p:cNvSpPr/>
          <p:nvPr/>
        </p:nvSpPr>
        <p:spPr>
          <a:xfrm>
            <a:off x="6184840" y="2703947"/>
            <a:ext cx="4575523" cy="1545590"/>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mn-ea"/>
                <a:cs typeface="Arial" panose="020B0604020202090204" pitchFamily="34" charset="0"/>
              </a:rPr>
              <a:t>对复制实验用途和心理学实验重现的方的理解，我认为凡是可以进行重复实验验证的心理学实验一定是可以很好地应用到现实场景中的理论，我们可以从对场景、事件和人物的基础上和相应的心理学实验进行比对，从而尝试预测事件的发展结果（心理学中的任何复制都不可能是对原始研究的绝对"直接"或"精确"的再创造(这一论断的基础见罗森塔尔，1991，Tsang and Kwan，1999)。）。</a:t>
            </a:r>
            <a:endParaRPr lang="en-US" altLang="zh-CN" sz="1050" noProof="1">
              <a:solidFill>
                <a:schemeClr val="tx1">
                  <a:lumMod val="50000"/>
                  <a:lumOff val="50000"/>
                </a:schemeClr>
              </a:solidFill>
              <a:latin typeface="+mn-ea"/>
              <a:cs typeface="Arial" panose="020B0604020202090204" pitchFamily="34" charset="0"/>
            </a:endParaRPr>
          </a:p>
        </p:txBody>
      </p:sp>
      <p:sp>
        <p:nvSpPr>
          <p:cNvPr id="24" name="矩形 23"/>
          <p:cNvSpPr/>
          <p:nvPr/>
        </p:nvSpPr>
        <p:spPr>
          <a:xfrm>
            <a:off x="6184840" y="1716609"/>
            <a:ext cx="4781140" cy="860425"/>
          </a:xfrm>
          <a:prstGeom prst="rect">
            <a:avLst/>
          </a:prstGeom>
        </p:spPr>
        <p:txBody>
          <a:bodyPr wrap="square">
            <a:spAutoFit/>
          </a:bodyPr>
          <a:lstStyle/>
          <a:p>
            <a:pPr>
              <a:lnSpc>
                <a:spcPts val="6000"/>
              </a:lnSpc>
            </a:pPr>
            <a:r>
              <a:rPr lang="zh-CN" altLang="en-US" sz="2800" b="1" spc="3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对于心理学实验重现感想</a:t>
            </a:r>
            <a:endParaRPr lang="zh-CN" altLang="en-US" sz="2800" b="1" spc="3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文本框 8"/>
          <p:cNvSpPr txBox="1"/>
          <p:nvPr/>
        </p:nvSpPr>
        <p:spPr>
          <a:xfrm>
            <a:off x="7085314" y="324061"/>
            <a:ext cx="2810347" cy="337185"/>
          </a:xfrm>
          <a:prstGeom prst="rect">
            <a:avLst/>
          </a:prstGeom>
          <a:noFill/>
        </p:spPr>
        <p:txBody>
          <a:bodyPr wrap="square" rtlCol="0">
            <a:spAutoFit/>
          </a:bodyPr>
          <a:lstStyle/>
          <a:p>
            <a:pPr algn="r"/>
            <a:r>
              <a:rPr lang="zh-CN" altLang="en-US" sz="1600" dirty="0">
                <a:solidFill>
                  <a:schemeClr val="tx1">
                    <a:lumMod val="85000"/>
                    <a:lumOff val="15000"/>
                  </a:schemeClr>
                </a:solidFill>
                <a:latin typeface="+mn-ea"/>
                <a:sym typeface="+mn-ea"/>
              </a:rPr>
              <a:t>对于心理学实验重现的感想</a:t>
            </a:r>
            <a:endParaRPr lang="zh-CN" altLang="en-US" sz="1600" b="1" dirty="0">
              <a:latin typeface="+mn-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par>
                          <p:cTn id="13" fill="hold">
                            <p:stCondLst>
                              <p:cond delay="0"/>
                            </p:stCondLst>
                            <p:childTnLst>
                              <p:par>
                                <p:cTn id="14" presetID="47" presetClass="entr" presetSubtype="0" fill="hold" grpId="0" nodeType="afterEffect">
                                  <p:stCondLst>
                                    <p:cond delay="0"/>
                                  </p:stCondLst>
                                  <p:iterate type="lt">
                                    <p:tmPct val="10000"/>
                                  </p:iterate>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fade">
                                      <p:cBhvr>
                                        <p:cTn id="16" dur="250"/>
                                        <p:tgtEl>
                                          <p:spTgt spid="22">
                                            <p:txEl>
                                              <p:pRg st="0" end="0"/>
                                            </p:txEl>
                                          </p:spTgt>
                                        </p:tgtEl>
                                      </p:cBhvr>
                                    </p:animEffect>
                                    <p:anim calcmode="lin" valueType="num">
                                      <p:cBhvr>
                                        <p:cTn id="17" dur="25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8" dur="25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7" presetClass="entr" presetSubtype="0" fill="hold" grpId="0" nodeType="afterEffect">
                                  <p:stCondLst>
                                    <p:cond delay="0"/>
                                  </p:stCondLst>
                                  <p:iterate type="lt">
                                    <p:tmPct val="10000"/>
                                  </p:iterate>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anim calcmode="lin" valueType="num">
                                      <p:cBhvr>
                                        <p:cTn id="2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24">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uild="p"/>
      <p:bldP spid="23" grpId="0"/>
      <p:bldP spid="24" grpId="0" build="p"/>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1" cstate="print">
            <a:extLst>
              <a:ext uri="{28A0092B-C50C-407E-A947-70E740481C1C}">
                <a14:useLocalDpi xmlns:a14="http://schemas.microsoft.com/office/drawing/2010/main" val="0"/>
              </a:ext>
            </a:extLst>
          </a:blip>
          <a:stretch>
            <a:fillRect/>
          </a:stretch>
        </p:blipFill>
        <p:spPr>
          <a:xfrm flipV="1">
            <a:off x="-472440" y="2552722"/>
            <a:ext cx="13731240" cy="2538000"/>
          </a:xfrm>
          <a:prstGeom prst="rect">
            <a:avLst/>
          </a:prstGeom>
        </p:spPr>
      </p:pic>
      <p:sp>
        <p:nvSpPr>
          <p:cNvPr id="4" name="椭圆 3"/>
          <p:cNvSpPr>
            <a:spLocks noChangeAspect="1"/>
          </p:cNvSpPr>
          <p:nvPr/>
        </p:nvSpPr>
        <p:spPr>
          <a:xfrm>
            <a:off x="3155951" y="2030825"/>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3296141" y="2004588"/>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90204" pitchFamily="34" charset="0"/>
              </a:rPr>
              <a:t>2</a:t>
            </a:r>
            <a:endParaRPr lang="zh-CN" altLang="en-US" sz="10500" dirty="0">
              <a:solidFill>
                <a:schemeClr val="bg1"/>
              </a:solidFill>
              <a:latin typeface="+mn-ea"/>
              <a:cs typeface="Arial" panose="020B0604020202090204" pitchFamily="34" charset="0"/>
            </a:endParaRPr>
          </a:p>
        </p:txBody>
      </p:sp>
      <p:sp>
        <p:nvSpPr>
          <p:cNvPr id="10" name="矩形 9"/>
          <p:cNvSpPr/>
          <p:nvPr/>
        </p:nvSpPr>
        <p:spPr>
          <a:xfrm>
            <a:off x="5038725" y="2176145"/>
            <a:ext cx="4507865" cy="768350"/>
          </a:xfrm>
          <a:prstGeom prst="rect">
            <a:avLst/>
          </a:prstGeom>
          <a:noFill/>
        </p:spPr>
        <p:txBody>
          <a:bodyPr vert="horz" wrap="square" rtlCol="0">
            <a:spAutoFit/>
          </a:bodyPr>
          <a:lstStyle/>
          <a:p>
            <a:pPr algn="l"/>
            <a:r>
              <a:rPr lang="zh-CN" altLang="en-US" sz="4400" spc="300">
                <a:solidFill>
                  <a:schemeClr val="tx1">
                    <a:lumMod val="85000"/>
                    <a:lumOff val="15000"/>
                  </a:schemeClr>
                </a:solidFill>
                <a:latin typeface="+mj-ea"/>
                <a:ea typeface="+mj-ea"/>
                <a:cs typeface="Open Sans" panose="020B0606030504020204" pitchFamily="34" charset="0"/>
                <a:sym typeface="+mn-ea"/>
              </a:rPr>
              <a:t>Kurt Lewin</a:t>
            </a:r>
            <a:endPar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11" name="矩形 10"/>
          <p:cNvSpPr/>
          <p:nvPr/>
        </p:nvSpPr>
        <p:spPr>
          <a:xfrm>
            <a:off x="5090160" y="2988945"/>
            <a:ext cx="6458585" cy="506730"/>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rPr>
              <a:t>2-1 </a:t>
            </a:r>
            <a:r>
              <a:rPr kumimoji="1" lang="zh-CN" altLang="en-US" dirty="0">
                <a:solidFill>
                  <a:schemeClr val="tx1">
                    <a:lumMod val="85000"/>
                    <a:lumOff val="15000"/>
                  </a:schemeClr>
                </a:solidFill>
                <a:latin typeface="+mn-ea"/>
              </a:rPr>
              <a:t>代表理论</a:t>
            </a:r>
            <a:r>
              <a:rPr kumimoji="1" lang="en-US" altLang="zh-CN" dirty="0">
                <a:solidFill>
                  <a:schemeClr val="tx1">
                    <a:lumMod val="85000"/>
                    <a:lumOff val="15000"/>
                  </a:schemeClr>
                </a:solidFill>
                <a:latin typeface="+mn-ea"/>
              </a:rPr>
              <a:t>       </a:t>
            </a:r>
            <a:r>
              <a:rPr lang="en-US" altLang="zh-CN" dirty="0">
                <a:solidFill>
                  <a:schemeClr val="tx1">
                    <a:lumMod val="85000"/>
                    <a:lumOff val="15000"/>
                  </a:schemeClr>
                </a:solidFill>
                <a:latin typeface="+mn-ea"/>
              </a:rPr>
              <a:t>2-2 </a:t>
            </a:r>
            <a:r>
              <a:rPr lang="zh-CN" altLang="en-US" dirty="0">
                <a:solidFill>
                  <a:schemeClr val="tx1">
                    <a:lumMod val="85000"/>
                    <a:lumOff val="15000"/>
                  </a:schemeClr>
                </a:solidFill>
                <a:latin typeface="+mn-ea"/>
              </a:rPr>
              <a:t>实验现象</a:t>
            </a:r>
            <a:r>
              <a:rPr lang="en-US" altLang="zh-CN"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2-3 </a:t>
            </a:r>
            <a:r>
              <a:rPr kumimoji="1" lang="zh-CN" altLang="en-US" dirty="0">
                <a:solidFill>
                  <a:schemeClr val="tx1">
                    <a:lumMod val="85000"/>
                    <a:lumOff val="15000"/>
                  </a:schemeClr>
                </a:solidFill>
                <a:latin typeface="+mn-ea"/>
              </a:rPr>
              <a:t>实际现象</a:t>
            </a:r>
            <a:r>
              <a:rPr kumimoji="1" lang="en-US" altLang="zh-CN" dirty="0">
                <a:solidFill>
                  <a:schemeClr val="tx1">
                    <a:lumMod val="85000"/>
                    <a:lumOff val="15000"/>
                  </a:schemeClr>
                </a:solidFill>
                <a:latin typeface="+mn-ea"/>
              </a:rPr>
              <a:t>/</a:t>
            </a:r>
            <a:r>
              <a:rPr kumimoji="1" lang="zh-CN" altLang="en-US" dirty="0">
                <a:solidFill>
                  <a:schemeClr val="tx1">
                    <a:lumMod val="85000"/>
                    <a:lumOff val="15000"/>
                  </a:schemeClr>
                </a:solidFill>
                <a:latin typeface="+mn-ea"/>
              </a:rPr>
              <a:t>应用迁移</a:t>
            </a:r>
            <a:endParaRPr kumimoji="1" lang="zh-CN" altLang="en-US"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15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145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P spid="1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4295636"/>
            <a:ext cx="12192000" cy="2562363"/>
            <a:chOff x="0" y="3429000"/>
            <a:chExt cx="12192000" cy="3429000"/>
          </a:xfrm>
          <a:solidFill>
            <a:schemeClr val="tx1">
              <a:lumMod val="85000"/>
              <a:lumOff val="15000"/>
            </a:schemeClr>
          </a:solidFill>
        </p:grpSpPr>
        <p:sp>
          <p:nvSpPr>
            <p:cNvPr id="34" name="矩形 33"/>
            <p:cNvSpPr/>
            <p:nvPr/>
          </p:nvSpPr>
          <p:spPr>
            <a:xfrm>
              <a:off x="0" y="3618000"/>
              <a:ext cx="12192000" cy="32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3429000"/>
              <a:ext cx="12192000" cy="32766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3"/>
          <p:cNvCxnSpPr/>
          <p:nvPr/>
        </p:nvCxnSpPr>
        <p:spPr>
          <a:xfrm>
            <a:off x="-76200" y="4295636"/>
            <a:ext cx="122682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11" name="组合 10"/>
          <p:cNvGrpSpPr/>
          <p:nvPr/>
        </p:nvGrpSpPr>
        <p:grpSpPr>
          <a:xfrm>
            <a:off x="9071630" y="4213212"/>
            <a:ext cx="165065" cy="165065"/>
            <a:chOff x="4461164" y="3012970"/>
            <a:chExt cx="165065" cy="165065"/>
          </a:xfrm>
        </p:grpSpPr>
        <p:sp>
          <p:nvSpPr>
            <p:cNvPr id="12" name="椭圆 1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459182" y="4244796"/>
            <a:ext cx="165065" cy="165065"/>
            <a:chOff x="4461164" y="3012970"/>
            <a:chExt cx="165065" cy="165065"/>
          </a:xfrm>
        </p:grpSpPr>
        <p:sp>
          <p:nvSpPr>
            <p:cNvPr id="32" name="椭圆 3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398" r="398"/>
          <a:stretch>
            <a:fillRect/>
          </a:stretch>
        </p:blipFill>
        <p:spPr>
          <a:xfrm>
            <a:off x="8096568" y="1702868"/>
            <a:ext cx="2114550" cy="2112963"/>
          </a:xfrm>
        </p:spPr>
      </p:pic>
      <p:pic>
        <p:nvPicPr>
          <p:cNvPr id="19" name="图片占位符 18"/>
          <p:cNvPicPr>
            <a:picLocks noGrp="1" noChangeAspect="1"/>
          </p:cNvPicPr>
          <p:nvPr>
            <p:ph type="pic" sz="quarter" idx="12"/>
          </p:nvPr>
        </p:nvPicPr>
        <p:blipFill>
          <a:blip r:embed="rId2" cstate="print">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5710" r="5710"/>
          <a:stretch>
            <a:fillRect/>
          </a:stretch>
        </p:blipFill>
        <p:spPr>
          <a:xfrm>
            <a:off x="2484927" y="1702868"/>
            <a:ext cx="2114550" cy="2112963"/>
          </a:xfrm>
        </p:spPr>
      </p:pic>
      <p:sp>
        <p:nvSpPr>
          <p:cNvPr id="36" name="Rectangle 23"/>
          <p:cNvSpPr/>
          <p:nvPr/>
        </p:nvSpPr>
        <p:spPr>
          <a:xfrm>
            <a:off x="2088515" y="5295265"/>
            <a:ext cx="3436620" cy="1599565"/>
          </a:xfrm>
          <a:prstGeom prst="rect">
            <a:avLst/>
          </a:prstGeom>
        </p:spPr>
        <p:txBody>
          <a:bodyPr wrap="square">
            <a:spAutoFit/>
          </a:bodyPr>
          <a:lstStyle/>
          <a:p>
            <a:pPr>
              <a:defRPr/>
            </a:pPr>
            <a:r>
              <a:rPr lang="en-US" altLang="zh-CN" sz="1400" noProof="1">
                <a:solidFill>
                  <a:schemeClr val="bg1">
                    <a:lumMod val="95000"/>
                  </a:schemeClr>
                </a:solidFill>
                <a:latin typeface="+mn-ea"/>
                <a:cs typeface="Open Sans" panose="020B0606030504020204" pitchFamily="34" charset="0"/>
              </a:rPr>
              <a:t>一个人的行为在任何时候，只表现在当前的"生活空间"或"心理领域"的共存因素因此，生活空间是所有因素的组合，在任何时候，都在影响一个人的行为。 因此，行为可以表示为生活空间B=ƒ(LS)的函数。 此外，人(p)与环境(e)的相互作用产生了这个生活空间。</a:t>
            </a:r>
            <a:endParaRPr lang="en-US" altLang="zh-CN" sz="1400" noProof="1">
              <a:solidFill>
                <a:schemeClr val="bg1">
                  <a:lumMod val="95000"/>
                </a:schemeClr>
              </a:solidFill>
              <a:latin typeface="+mn-ea"/>
              <a:cs typeface="Open Sans" panose="020B0606030504020204" pitchFamily="34" charset="0"/>
            </a:endParaRPr>
          </a:p>
        </p:txBody>
      </p:sp>
      <p:sp>
        <p:nvSpPr>
          <p:cNvPr id="37" name="文本框 36"/>
          <p:cNvSpPr txBox="1"/>
          <p:nvPr/>
        </p:nvSpPr>
        <p:spPr>
          <a:xfrm>
            <a:off x="2088515" y="4767580"/>
            <a:ext cx="3661410" cy="398780"/>
          </a:xfrm>
          <a:prstGeom prst="rect">
            <a:avLst/>
          </a:prstGeom>
          <a:noFill/>
        </p:spPr>
        <p:txBody>
          <a:bodyPr wrap="square" rtlCol="0">
            <a:spAutoFit/>
          </a:bodyPr>
          <a:lstStyle/>
          <a:p>
            <a:r>
              <a:rPr lang="en-US" altLang="zh-CN" sz="2000" b="1" dirty="0">
                <a:solidFill>
                  <a:schemeClr val="bg1">
                    <a:lumMod val="95000"/>
                  </a:schemeClr>
                </a:solidFill>
              </a:rPr>
              <a:t>列文方程：B=ƒ(LS)=F(P,E)</a:t>
            </a:r>
            <a:endParaRPr lang="en-US" altLang="zh-CN" sz="2000" b="1" dirty="0">
              <a:solidFill>
                <a:schemeClr val="bg1">
                  <a:lumMod val="95000"/>
                </a:schemeClr>
              </a:solidFill>
            </a:endParaRPr>
          </a:p>
        </p:txBody>
      </p:sp>
      <p:sp>
        <p:nvSpPr>
          <p:cNvPr id="38" name="Rectangle 23"/>
          <p:cNvSpPr/>
          <p:nvPr/>
        </p:nvSpPr>
        <p:spPr>
          <a:xfrm>
            <a:off x="7342505" y="5295265"/>
            <a:ext cx="3470275" cy="1383665"/>
          </a:xfrm>
          <a:prstGeom prst="rect">
            <a:avLst/>
          </a:prstGeom>
        </p:spPr>
        <p:txBody>
          <a:bodyPr wrap="square">
            <a:spAutoFit/>
          </a:bodyPr>
          <a:lstStyle/>
          <a:p>
            <a:pPr>
              <a:defRPr/>
            </a:pPr>
            <a:r>
              <a:rPr lang="en-US" altLang="zh-CN" sz="1400" noProof="1">
                <a:solidFill>
                  <a:schemeClr val="bg1">
                    <a:lumMod val="95000"/>
                  </a:schemeClr>
                </a:solidFill>
                <a:latin typeface="+mn-ea"/>
                <a:cs typeface="Open Sans" panose="020B0606030504020204" pitchFamily="34" charset="0"/>
              </a:rPr>
              <a:t>研究群体气氛、群体成员间的关系、领导作风对群体性质的影响等群体生活的动力方面的社会心理学分支。</a:t>
            </a:r>
            <a:endParaRPr lang="en-US" altLang="zh-CN" sz="1400" noProof="1">
              <a:solidFill>
                <a:schemeClr val="bg1">
                  <a:lumMod val="95000"/>
                </a:schemeClr>
              </a:solidFill>
              <a:latin typeface="+mn-ea"/>
              <a:cs typeface="Open Sans" panose="020B0606030504020204" pitchFamily="34" charset="0"/>
            </a:endParaRPr>
          </a:p>
          <a:p>
            <a:pPr>
              <a:defRPr/>
            </a:pPr>
            <a:r>
              <a:rPr lang="en-US" altLang="zh-CN" sz="1400" noProof="1">
                <a:solidFill>
                  <a:schemeClr val="bg1">
                    <a:lumMod val="95000"/>
                  </a:schemeClr>
                </a:solidFill>
                <a:latin typeface="+mn-ea"/>
                <a:cs typeface="Open Sans" panose="020B0606030504020204" pitchFamily="34" charset="0"/>
              </a:rPr>
              <a:t>应用领域</a:t>
            </a:r>
            <a:r>
              <a:rPr lang="zh-CN" altLang="en-US" sz="1400" noProof="1">
                <a:solidFill>
                  <a:schemeClr val="bg1">
                    <a:lumMod val="95000"/>
                  </a:schemeClr>
                </a:solidFill>
                <a:latin typeface="+mn-ea"/>
                <a:cs typeface="Open Sans" panose="020B0606030504020204" pitchFamily="34" charset="0"/>
              </a:rPr>
              <a:t>：</a:t>
            </a:r>
            <a:r>
              <a:rPr lang="en-US" altLang="zh-CN" sz="1400" noProof="1">
                <a:solidFill>
                  <a:schemeClr val="bg1">
                    <a:lumMod val="95000"/>
                  </a:schemeClr>
                </a:solidFill>
                <a:latin typeface="+mn-ea"/>
                <a:cs typeface="Open Sans" panose="020B0606030504020204" pitchFamily="34" charset="0"/>
              </a:rPr>
              <a:t>处理地位、互惠、识别作弊者、排斥、利他、群体决策、领导力和群体间关系的机制。</a:t>
            </a:r>
            <a:endParaRPr lang="en-US" altLang="zh-CN" sz="1400" noProof="1">
              <a:solidFill>
                <a:schemeClr val="bg1">
                  <a:lumMod val="95000"/>
                </a:schemeClr>
              </a:solidFill>
              <a:latin typeface="+mn-ea"/>
              <a:cs typeface="Open Sans" panose="020B0606030504020204" pitchFamily="34" charset="0"/>
            </a:endParaRPr>
          </a:p>
        </p:txBody>
      </p:sp>
      <p:sp>
        <p:nvSpPr>
          <p:cNvPr id="39" name="文本框 38"/>
          <p:cNvSpPr txBox="1"/>
          <p:nvPr/>
        </p:nvSpPr>
        <p:spPr>
          <a:xfrm>
            <a:off x="7341870" y="4767580"/>
            <a:ext cx="3750310" cy="398780"/>
          </a:xfrm>
          <a:prstGeom prst="rect">
            <a:avLst/>
          </a:prstGeom>
          <a:noFill/>
        </p:spPr>
        <p:txBody>
          <a:bodyPr wrap="square" rtlCol="0">
            <a:spAutoFit/>
          </a:bodyPr>
          <a:lstStyle/>
          <a:p>
            <a:r>
              <a:rPr lang="en-US" altLang="zh-CN" sz="2000" b="1" dirty="0">
                <a:solidFill>
                  <a:schemeClr val="bg1">
                    <a:lumMod val="95000"/>
                  </a:schemeClr>
                </a:solidFill>
              </a:rPr>
              <a:t>Group dynamics 群体动力学</a:t>
            </a:r>
            <a:endParaRPr lang="en-US" altLang="zh-CN" sz="2000" b="1" dirty="0">
              <a:solidFill>
                <a:schemeClr val="bg1">
                  <a:lumMod val="95000"/>
                </a:schemeClr>
              </a:solidFill>
            </a:endParaRPr>
          </a:p>
        </p:txBody>
      </p:sp>
      <p:sp>
        <p:nvSpPr>
          <p:cNvPr id="43" name="文本框 42"/>
          <p:cNvSpPr txBox="1"/>
          <p:nvPr/>
        </p:nvSpPr>
        <p:spPr>
          <a:xfrm>
            <a:off x="10435323" y="261573"/>
            <a:ext cx="1548394" cy="368300"/>
          </a:xfrm>
          <a:prstGeom prst="rect">
            <a:avLst/>
          </a:prstGeom>
          <a:noFill/>
        </p:spPr>
        <p:txBody>
          <a:bodyPr wrap="square" rtlCol="0">
            <a:spAutoFit/>
          </a:bodyPr>
          <a:lstStyle/>
          <a:p>
            <a:pPr algn="ctr"/>
            <a:r>
              <a:rPr lang="zh-CN" altLang="en-US" spc="300" dirty="0">
                <a:solidFill>
                  <a:schemeClr val="bg1"/>
                </a:solidFill>
                <a:latin typeface="+mj-ea"/>
                <a:ea typeface="+mj-ea"/>
              </a:rPr>
              <a:t>代表理论</a:t>
            </a:r>
            <a:endParaRPr lang="zh-CN" altLang="en-US" spc="300" dirty="0">
              <a:solidFill>
                <a:schemeClr val="bg1"/>
              </a:solidFill>
              <a:latin typeface="+mj-ea"/>
              <a:ea typeface="+mj-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par>
                                <p:cTn id="14" presetID="37"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anim calcmode="lin" valueType="num">
                                      <p:cBhvr>
                                        <p:cTn id="17" dur="1000" fill="hold"/>
                                        <p:tgtEl>
                                          <p:spTgt spid="31"/>
                                        </p:tgtEl>
                                        <p:attrNameLst>
                                          <p:attrName>ppt_x</p:attrName>
                                        </p:attrNameLst>
                                      </p:cBhvr>
                                      <p:tavLst>
                                        <p:tav tm="0">
                                          <p:val>
                                            <p:strVal val="#ppt_x"/>
                                          </p:val>
                                        </p:tav>
                                        <p:tav tm="100000">
                                          <p:val>
                                            <p:strVal val="#ppt_x"/>
                                          </p:val>
                                        </p:tav>
                                      </p:tavLst>
                                    </p:anim>
                                    <p:anim calcmode="lin" valueType="num">
                                      <p:cBhvr>
                                        <p:cTn id="18" dur="900" decel="100000" fill="hold"/>
                                        <p:tgtEl>
                                          <p:spTgt spid="31"/>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900" decel="100000" fill="hold"/>
                                        <p:tgtEl>
                                          <p:spTgt spid="11"/>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26" presetID="2" presetClass="entr" presetSubtype="4" fill="hold" nodeType="withEffect">
                                  <p:stCondLst>
                                    <p:cond delay="5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47" presetClass="entr" presetSubtype="0"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0"/>
                                        <p:tgtEl>
                                          <p:spTgt spid="37"/>
                                        </p:tgtEl>
                                      </p:cBhvr>
                                    </p:animEffect>
                                    <p:anim calcmode="lin" valueType="num">
                                      <p:cBhvr>
                                        <p:cTn id="34" dur="1000" fill="hold"/>
                                        <p:tgtEl>
                                          <p:spTgt spid="37"/>
                                        </p:tgtEl>
                                        <p:attrNameLst>
                                          <p:attrName>ppt_x</p:attrName>
                                        </p:attrNameLst>
                                      </p:cBhvr>
                                      <p:tavLst>
                                        <p:tav tm="0">
                                          <p:val>
                                            <p:strVal val="#ppt_x"/>
                                          </p:val>
                                        </p:tav>
                                        <p:tav tm="100000">
                                          <p:val>
                                            <p:strVal val="#ppt_x"/>
                                          </p:val>
                                        </p:tav>
                                      </p:tavLst>
                                    </p:anim>
                                    <p:anim calcmode="lin" valueType="num">
                                      <p:cBhvr>
                                        <p:cTn id="35" dur="1000" fill="hold"/>
                                        <p:tgtEl>
                                          <p:spTgt spid="37"/>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1000"/>
                                        <p:tgtEl>
                                          <p:spTgt spid="38"/>
                                        </p:tgtEl>
                                      </p:cBhvr>
                                    </p:animEffect>
                                    <p:anim calcmode="lin" valueType="num">
                                      <p:cBhvr>
                                        <p:cTn id="49" dur="1000" fill="hold"/>
                                        <p:tgtEl>
                                          <p:spTgt spid="38"/>
                                        </p:tgtEl>
                                        <p:attrNameLst>
                                          <p:attrName>ppt_x</p:attrName>
                                        </p:attrNameLst>
                                      </p:cBhvr>
                                      <p:tavLst>
                                        <p:tav tm="0">
                                          <p:val>
                                            <p:strVal val="#ppt_x"/>
                                          </p:val>
                                        </p:tav>
                                        <p:tav tm="100000">
                                          <p:val>
                                            <p:strVal val="#ppt_x"/>
                                          </p:val>
                                        </p:tav>
                                      </p:tavLst>
                                    </p:anim>
                                    <p:anim calcmode="lin" valueType="num">
                                      <p:cBhvr>
                                        <p:cTn id="5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a:stCxn id="7" idx="2"/>
          </p:cNvCxnSpPr>
          <p:nvPr/>
        </p:nvCxnSpPr>
        <p:spPr>
          <a:xfrm flipV="1">
            <a:off x="666750" y="3999865"/>
            <a:ext cx="10740390" cy="2921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7" name="矩形 6"/>
          <p:cNvSpPr/>
          <p:nvPr/>
        </p:nvSpPr>
        <p:spPr>
          <a:xfrm rot="5400000">
            <a:off x="966739" y="3706010"/>
            <a:ext cx="45719" cy="6465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66115" y="1809115"/>
            <a:ext cx="10859770" cy="1198880"/>
          </a:xfrm>
          <a:prstGeom prst="rect">
            <a:avLst/>
          </a:prstGeom>
        </p:spPr>
        <p:txBody>
          <a:bodyPr wrap="square">
            <a:spAutoFit/>
          </a:bodyPr>
          <a:lstStyle/>
          <a:p>
            <a:pPr>
              <a:lnSpc>
                <a:spcPct val="150000"/>
              </a:lnSpc>
            </a:pPr>
            <a:r>
              <a:rPr lang="en-US" altLang="zh-CN" sz="1600" noProof="1">
                <a:solidFill>
                  <a:schemeClr val="tx1">
                    <a:lumMod val="50000"/>
                    <a:lumOff val="50000"/>
                  </a:schemeClr>
                </a:solidFill>
                <a:latin typeface="+mn-ea"/>
                <a:cs typeface="Open Sans" panose="020B0606030504020204" pitchFamily="34" charset="0"/>
              </a:rPr>
              <a:t>先按成人领导的不同方式把儿童分成几个游戏小组，分别为专制式、民主式和自由式三组，研究比较三种方式的领导效果；再使每一组变换不同的领导方式进行自身比较，看以领导为中心的(专制的)组与以团体为中心的（民主的）组在行为上有何不同，在团体的影响上又有何不同。 实验结果：结果一致表明，民主式的领导方式优于专制式。</a:t>
            </a:r>
            <a:endParaRPr lang="en-US" altLang="zh-CN" sz="1600" noProof="1">
              <a:solidFill>
                <a:schemeClr val="tx1">
                  <a:lumMod val="50000"/>
                  <a:lumOff val="50000"/>
                </a:schemeClr>
              </a:solidFill>
              <a:latin typeface="+mn-ea"/>
              <a:cs typeface="Open Sans" panose="020B0606030504020204" pitchFamily="34" charset="0"/>
            </a:endParaRPr>
          </a:p>
        </p:txBody>
      </p:sp>
      <p:grpSp>
        <p:nvGrpSpPr>
          <p:cNvPr id="22" name="组合 21"/>
          <p:cNvGrpSpPr/>
          <p:nvPr/>
        </p:nvGrpSpPr>
        <p:grpSpPr>
          <a:xfrm>
            <a:off x="8942994" y="3918809"/>
            <a:ext cx="165065" cy="165065"/>
            <a:chOff x="4461164" y="3012970"/>
            <a:chExt cx="165065" cy="165065"/>
          </a:xfrm>
        </p:grpSpPr>
        <p:sp>
          <p:nvSpPr>
            <p:cNvPr id="19" name="椭圆 18"/>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Rectangle 23"/>
          <p:cNvSpPr/>
          <p:nvPr/>
        </p:nvSpPr>
        <p:spPr>
          <a:xfrm>
            <a:off x="4026371" y="4530352"/>
            <a:ext cx="2493304" cy="1198880"/>
          </a:xfrm>
          <a:prstGeom prst="rect">
            <a:avLst/>
          </a:prstGeom>
        </p:spPr>
        <p:txBody>
          <a:bodyPr wrap="square">
            <a:spAutoFit/>
          </a:bodyPr>
          <a:lstStyle/>
          <a:p>
            <a:pPr>
              <a:defRPr/>
            </a:pPr>
            <a:r>
              <a:rPr lang="en-US" altLang="zh-CN" noProof="1">
                <a:solidFill>
                  <a:schemeClr val="tx1">
                    <a:lumMod val="50000"/>
                    <a:lumOff val="50000"/>
                  </a:schemeClr>
                </a:solidFill>
                <a:latin typeface="+mn-ea"/>
                <a:cs typeface="Open Sans" panose="020B0606030504020204" pitchFamily="34" charset="0"/>
              </a:rPr>
              <a:t>民主式领导的小组在主动性这些方面表现很好，无论整个小组还是极大多数小组成员都是如此。</a:t>
            </a:r>
            <a:endParaRPr lang="en-US" altLang="zh-CN" noProof="1">
              <a:solidFill>
                <a:schemeClr val="tx1">
                  <a:lumMod val="50000"/>
                  <a:lumOff val="50000"/>
                </a:schemeClr>
              </a:solidFill>
              <a:latin typeface="+mn-ea"/>
              <a:cs typeface="Open Sans" panose="020B0606030504020204" pitchFamily="34" charset="0"/>
            </a:endParaRPr>
          </a:p>
        </p:txBody>
      </p:sp>
      <p:sp>
        <p:nvSpPr>
          <p:cNvPr id="38" name="文本框 37"/>
          <p:cNvSpPr txBox="1"/>
          <p:nvPr/>
        </p:nvSpPr>
        <p:spPr>
          <a:xfrm>
            <a:off x="2226294" y="324061"/>
            <a:ext cx="2810347" cy="337185"/>
          </a:xfrm>
          <a:prstGeom prst="rect">
            <a:avLst/>
          </a:prstGeom>
          <a:noFill/>
        </p:spPr>
        <p:txBody>
          <a:bodyPr wrap="square" rtlCol="0">
            <a:spAutoFit/>
          </a:bodyPr>
          <a:lstStyle/>
          <a:p>
            <a:r>
              <a:rPr lang="zh-CN" altLang="en-US" sz="1600" b="1" dirty="0">
                <a:latin typeface="+mn-ea"/>
              </a:rPr>
              <a:t>实验原型</a:t>
            </a:r>
            <a:endParaRPr lang="zh-CN" altLang="en-US" sz="1600" b="1" dirty="0">
              <a:latin typeface="+mn-ea"/>
            </a:endParaRPr>
          </a:p>
        </p:txBody>
      </p:sp>
      <p:grpSp>
        <p:nvGrpSpPr>
          <p:cNvPr id="4" name="组合 3"/>
          <p:cNvGrpSpPr/>
          <p:nvPr/>
        </p:nvGrpSpPr>
        <p:grpSpPr>
          <a:xfrm>
            <a:off x="1600489" y="3932144"/>
            <a:ext cx="165065" cy="165065"/>
            <a:chOff x="4461164" y="3012970"/>
            <a:chExt cx="165065" cy="165065"/>
          </a:xfrm>
        </p:grpSpPr>
        <p:sp>
          <p:nvSpPr>
            <p:cNvPr id="5" name="椭圆 4"/>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Rectangle 23"/>
          <p:cNvSpPr/>
          <p:nvPr/>
        </p:nvSpPr>
        <p:spPr>
          <a:xfrm>
            <a:off x="436081" y="4530352"/>
            <a:ext cx="2493304" cy="1198880"/>
          </a:xfrm>
          <a:prstGeom prst="rect">
            <a:avLst/>
          </a:prstGeom>
        </p:spPr>
        <p:txBody>
          <a:bodyPr wrap="square">
            <a:spAutoFit/>
          </a:bodyPr>
          <a:p>
            <a:pPr>
              <a:defRPr/>
            </a:pPr>
            <a:r>
              <a:rPr lang="en-US" altLang="zh-CN" noProof="1">
                <a:solidFill>
                  <a:schemeClr val="tx1">
                    <a:lumMod val="50000"/>
                    <a:lumOff val="50000"/>
                  </a:schemeClr>
                </a:solidFill>
                <a:latin typeface="+mn-ea"/>
                <a:cs typeface="Open Sans" panose="020B0606030504020204" pitchFamily="34" charset="0"/>
              </a:rPr>
              <a:t>在专制式领导下，孩子的主动性差，而且对待小组内其他成员的行为蛮横；</a:t>
            </a:r>
            <a:endParaRPr lang="en-US" altLang="zh-CN" noProof="1">
              <a:solidFill>
                <a:schemeClr val="tx1">
                  <a:lumMod val="50000"/>
                  <a:lumOff val="50000"/>
                </a:schemeClr>
              </a:solidFill>
              <a:latin typeface="+mn-ea"/>
              <a:cs typeface="Open Sans" panose="020B0606030504020204" pitchFamily="34" charset="0"/>
            </a:endParaRPr>
          </a:p>
        </p:txBody>
      </p:sp>
      <p:grpSp>
        <p:nvGrpSpPr>
          <p:cNvPr id="11" name="组合 10"/>
          <p:cNvGrpSpPr/>
          <p:nvPr/>
        </p:nvGrpSpPr>
        <p:grpSpPr>
          <a:xfrm>
            <a:off x="5190779" y="3932144"/>
            <a:ext cx="165065" cy="165065"/>
            <a:chOff x="4461164" y="3012970"/>
            <a:chExt cx="165065" cy="165065"/>
          </a:xfrm>
        </p:grpSpPr>
        <p:sp>
          <p:nvSpPr>
            <p:cNvPr id="14" name="椭圆 13"/>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Rectangle 23"/>
          <p:cNvSpPr/>
          <p:nvPr/>
        </p:nvSpPr>
        <p:spPr>
          <a:xfrm>
            <a:off x="7778544" y="4530352"/>
            <a:ext cx="2493304" cy="1198880"/>
          </a:xfrm>
          <a:prstGeom prst="rect">
            <a:avLst/>
          </a:prstGeom>
        </p:spPr>
        <p:txBody>
          <a:bodyPr wrap="square">
            <a:spAutoFit/>
          </a:bodyPr>
          <a:p>
            <a:pPr>
              <a:defRPr/>
            </a:pPr>
            <a:r>
              <a:rPr lang="en-US" altLang="zh-CN" noProof="1">
                <a:solidFill>
                  <a:schemeClr val="tx1">
                    <a:lumMod val="50000"/>
                    <a:lumOff val="50000"/>
                  </a:schemeClr>
                </a:solidFill>
                <a:latin typeface="+mn-ea"/>
                <a:cs typeface="Open Sans" panose="020B0606030504020204" pitchFamily="34" charset="0"/>
              </a:rPr>
              <a:t>放任式领导的小组表现出民主式领导的小组所没有的那种普遍不满与缺乏目标的特点。</a:t>
            </a:r>
            <a:endParaRPr lang="en-US" altLang="zh-CN" noProof="1">
              <a:solidFill>
                <a:schemeClr val="tx1">
                  <a:lumMod val="50000"/>
                  <a:lumOff val="50000"/>
                </a:schemeClr>
              </a:solidFill>
              <a:latin typeface="+mn-ea"/>
              <a:cs typeface="Open Sans" panose="020B0606030504020204" pitchFamily="34" charset="0"/>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0"/>
                            </p:stCondLst>
                            <p:childTnLst>
                              <p:par>
                                <p:cTn id="11" presetID="49" presetClass="entr" presetSubtype="0" decel="10000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900" decel="100000" fill="hold"/>
                                        <p:tgtEl>
                                          <p:spTgt spid="2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1000"/>
                                        <p:tgtEl>
                                          <p:spTgt spid="34"/>
                                        </p:tgtEl>
                                      </p:cBhvr>
                                    </p:animEffect>
                                    <p:anim calcmode="lin" valueType="num">
                                      <p:cBhvr>
                                        <p:cTn id="34" dur="1000" fill="hold"/>
                                        <p:tgtEl>
                                          <p:spTgt spid="34"/>
                                        </p:tgtEl>
                                        <p:attrNameLst>
                                          <p:attrName>ppt_x</p:attrName>
                                        </p:attrNameLst>
                                      </p:cBhvr>
                                      <p:tavLst>
                                        <p:tav tm="0">
                                          <p:val>
                                            <p:strVal val="#ppt_x"/>
                                          </p:val>
                                        </p:tav>
                                        <p:tav tm="100000">
                                          <p:val>
                                            <p:strVal val="#ppt_x"/>
                                          </p:val>
                                        </p:tav>
                                      </p:tavLst>
                                    </p:anim>
                                    <p:anim calcmode="lin" valueType="num">
                                      <p:cBhvr>
                                        <p:cTn id="35" dur="1000" fill="hold"/>
                                        <p:tgtEl>
                                          <p:spTgt spid="34"/>
                                        </p:tgtEl>
                                        <p:attrNameLst>
                                          <p:attrName>ppt_y</p:attrName>
                                        </p:attrNameLst>
                                      </p:cBhvr>
                                      <p:tavLst>
                                        <p:tav tm="0">
                                          <p:val>
                                            <p:strVal val="#ppt_y-.1"/>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900" decel="100000" fill="hold"/>
                                        <p:tgtEl>
                                          <p:spTgt spid="4"/>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900" decel="100000" fill="hold"/>
                                        <p:tgtEl>
                                          <p:spTgt spid="11"/>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34" grpId="0"/>
      <p:bldP spid="38" grpId="0"/>
      <p:bldP spid="8" grpId="0"/>
      <p:bldP spid="16" grpId="0"/>
    </p:bldLst>
  </p:timing>
</p:sld>
</file>

<file path=ppt/tags/tag1.xml><?xml version="1.0" encoding="utf-8"?>
<p:tagLst xmlns:p="http://schemas.openxmlformats.org/presentationml/2006/main">
  <p:tag name="MH" val="20160520223315"/>
  <p:tag name="MH_LIBRARY" val="GRAPHIC"/>
  <p:tag name="MH_TYPE" val="Text"/>
  <p:tag name="MH_ORDER" val="1"/>
</p:tagLst>
</file>

<file path=ppt/tags/tag10.xml><?xml version="1.0" encoding="utf-8"?>
<p:tagLst xmlns:p="http://schemas.openxmlformats.org/presentationml/2006/main">
  <p:tag name="MH" val="20160520223315"/>
  <p:tag name="MH_LIBRARY" val="GRAPHIC"/>
  <p:tag name="MH_TYPE" val="Other"/>
  <p:tag name="MH_ORDER" val="7"/>
</p:tagLst>
</file>

<file path=ppt/tags/tag2.xml><?xml version="1.0" encoding="utf-8"?>
<p:tagLst xmlns:p="http://schemas.openxmlformats.org/presentationml/2006/main">
  <p:tag name="MH" val="20160520223315"/>
  <p:tag name="MH_LIBRARY" val="GRAPHIC"/>
  <p:tag name="MH_TYPE" val="Text"/>
  <p:tag name="MH_ORDER" val="2"/>
</p:tagLst>
</file>

<file path=ppt/tags/tag3.xml><?xml version="1.0" encoding="utf-8"?>
<p:tagLst xmlns:p="http://schemas.openxmlformats.org/presentationml/2006/main">
  <p:tag name="MH" val="20160520223315"/>
  <p:tag name="MH_LIBRARY" val="GRAPHIC"/>
  <p:tag name="MH_TYPE" val="Text"/>
  <p:tag name="MH_ORDER" val="3"/>
</p:tagLst>
</file>

<file path=ppt/tags/tag4.xml><?xml version="1.0" encoding="utf-8"?>
<p:tagLst xmlns:p="http://schemas.openxmlformats.org/presentationml/2006/main">
  <p:tag name="MH" val="20160520223315"/>
  <p:tag name="MH_LIBRARY" val="GRAPHIC"/>
  <p:tag name="MH_TYPE" val="Other"/>
  <p:tag name="MH_ORDER" val="1"/>
</p:tagLst>
</file>

<file path=ppt/tags/tag5.xml><?xml version="1.0" encoding="utf-8"?>
<p:tagLst xmlns:p="http://schemas.openxmlformats.org/presentationml/2006/main">
  <p:tag name="MH" val="20160520223315"/>
  <p:tag name="MH_LIBRARY" val="GRAPHIC"/>
  <p:tag name="MH_TYPE" val="Other"/>
  <p:tag name="MH_ORDER" val="2"/>
</p:tagLst>
</file>

<file path=ppt/tags/tag6.xml><?xml version="1.0" encoding="utf-8"?>
<p:tagLst xmlns:p="http://schemas.openxmlformats.org/presentationml/2006/main">
  <p:tag name="MH" val="20160520223315"/>
  <p:tag name="MH_LIBRARY" val="GRAPHIC"/>
  <p:tag name="MH_TYPE" val="Other"/>
  <p:tag name="MH_ORDER" val="3"/>
</p:tagLst>
</file>

<file path=ppt/tags/tag7.xml><?xml version="1.0" encoding="utf-8"?>
<p:tagLst xmlns:p="http://schemas.openxmlformats.org/presentationml/2006/main">
  <p:tag name="MH" val="20160520223315"/>
  <p:tag name="MH_LIBRARY" val="GRAPHIC"/>
  <p:tag name="MH_TYPE" val="Other"/>
  <p:tag name="MH_ORDER" val="4"/>
</p:tagLst>
</file>

<file path=ppt/tags/tag8.xml><?xml version="1.0" encoding="utf-8"?>
<p:tagLst xmlns:p="http://schemas.openxmlformats.org/presentationml/2006/main">
  <p:tag name="MH" val="20160520223315"/>
  <p:tag name="MH_LIBRARY" val="GRAPHIC"/>
  <p:tag name="MH_TYPE" val="Other"/>
  <p:tag name="MH_ORDER" val="5"/>
</p:tagLst>
</file>

<file path=ppt/tags/tag9.xml><?xml version="1.0" encoding="utf-8"?>
<p:tagLst xmlns:p="http://schemas.openxmlformats.org/presentationml/2006/main">
  <p:tag name="MH" val="20160520223315"/>
  <p:tag name="MH_LIBRARY" val="GRAPHIC"/>
  <p:tag name="MH_TYPE" val="Other"/>
  <p:tag name="MH_ORDER" val="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兰亭粗黑+细黑_GBK">
      <a:majorFont>
        <a:latin typeface="Open Sans Semibold"/>
        <a:ea typeface="方正黑体简体"/>
        <a:cs typeface=""/>
      </a:majorFont>
      <a:minorFont>
        <a:latin typeface="Open Sans Light"/>
        <a:ea typeface="方正兰亭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3645</Words>
  <Application>WPS 演示</Application>
  <PresentationFormat>宽屏</PresentationFormat>
  <Paragraphs>236</Paragraphs>
  <Slides>21</Slides>
  <Notes>29</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21</vt:i4>
      </vt:variant>
    </vt:vector>
  </HeadingPairs>
  <TitlesOfParts>
    <vt:vector size="50" baseType="lpstr">
      <vt:lpstr>Arial</vt:lpstr>
      <vt:lpstr>方正书宋_GBK</vt:lpstr>
      <vt:lpstr>Wingdings</vt:lpstr>
      <vt:lpstr>方正正纤黑简体</vt:lpstr>
      <vt:lpstr>Open Sans</vt:lpstr>
      <vt:lpstr>华文细黑</vt:lpstr>
      <vt:lpstr>Calibri Light</vt:lpstr>
      <vt:lpstr>Roboto Light</vt:lpstr>
      <vt:lpstr>Gill Sans</vt:lpstr>
      <vt:lpstr>微软雅黑</vt:lpstr>
      <vt:lpstr>Poppins Light</vt:lpstr>
      <vt:lpstr>Arial Narrow</vt:lpstr>
      <vt:lpstr>宋体</vt:lpstr>
      <vt:lpstr>Calibri</vt:lpstr>
      <vt:lpstr>宋体</vt:lpstr>
      <vt:lpstr>冬青黑体简体中文</vt:lpstr>
      <vt:lpstr>方正黑体简体</vt:lpstr>
      <vt:lpstr>苹方-简</vt:lpstr>
      <vt:lpstr>汉仪旗黑KW</vt:lpstr>
      <vt:lpstr>宋体</vt:lpstr>
      <vt:lpstr>Arial Unicode MS</vt:lpstr>
      <vt:lpstr>黑体-简</vt:lpstr>
      <vt:lpstr>等线</vt:lpstr>
      <vt:lpstr>汉仪中等线KW</vt:lpstr>
      <vt:lpstr>方正兰亭细黑_GBK</vt:lpstr>
      <vt:lpstr>Open Sans Light</vt:lpstr>
      <vt:lpstr>Helvetica Neue</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YZ0022 极简艺术通用论文答辩PPT模板</dc:title>
  <dc:creator>yz</dc:creator>
  <cp:lastModifiedBy>renzhixin</cp:lastModifiedBy>
  <cp:revision>120</cp:revision>
  <dcterms:created xsi:type="dcterms:W3CDTF">2019-04-12T15:13:45Z</dcterms:created>
  <dcterms:modified xsi:type="dcterms:W3CDTF">2019-04-12T15:13:45Z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2052-1.0.0.1327</vt:lpwstr>
  </property>
</Properties>
</file>